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4.xml" ContentType="application/vnd.openxmlformats-officedocument.theme+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5.xml" ContentType="application/vnd.openxmlformats-officedocument.theme+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6.xml" ContentType="application/vnd.openxmlformats-officedocument.theme+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 id="2147484215" r:id="rId8"/>
    <p:sldMasterId id="2147484226" r:id="rId9"/>
    <p:sldMasterId id="2147484237" r:id="rId10"/>
  </p:sldMasterIdLst>
  <p:notesMasterIdLst>
    <p:notesMasterId r:id="rId47"/>
  </p:notesMasterIdLst>
  <p:handoutMasterIdLst>
    <p:handoutMasterId r:id="rId48"/>
  </p:handoutMasterIdLst>
  <p:sldIdLst>
    <p:sldId id="778" r:id="rId11"/>
    <p:sldId id="889" r:id="rId12"/>
    <p:sldId id="779" r:id="rId13"/>
    <p:sldId id="780" r:id="rId14"/>
    <p:sldId id="788" r:id="rId15"/>
    <p:sldId id="921" r:id="rId16"/>
    <p:sldId id="894" r:id="rId17"/>
    <p:sldId id="913" r:id="rId18"/>
    <p:sldId id="895" r:id="rId19"/>
    <p:sldId id="896" r:id="rId20"/>
    <p:sldId id="897" r:id="rId21"/>
    <p:sldId id="898" r:id="rId22"/>
    <p:sldId id="916" r:id="rId23"/>
    <p:sldId id="917" r:id="rId24"/>
    <p:sldId id="918" r:id="rId25"/>
    <p:sldId id="919" r:id="rId26"/>
    <p:sldId id="899" r:id="rId27"/>
    <p:sldId id="900" r:id="rId28"/>
    <p:sldId id="901" r:id="rId29"/>
    <p:sldId id="902" r:id="rId30"/>
    <p:sldId id="903" r:id="rId31"/>
    <p:sldId id="904" r:id="rId32"/>
    <p:sldId id="905" r:id="rId33"/>
    <p:sldId id="906" r:id="rId34"/>
    <p:sldId id="907" r:id="rId35"/>
    <p:sldId id="908" r:id="rId36"/>
    <p:sldId id="909" r:id="rId37"/>
    <p:sldId id="910" r:id="rId38"/>
    <p:sldId id="911" r:id="rId39"/>
    <p:sldId id="920" r:id="rId40"/>
    <p:sldId id="914" r:id="rId41"/>
    <p:sldId id="915" r:id="rId42"/>
    <p:sldId id="912" r:id="rId43"/>
    <p:sldId id="922" r:id="rId44"/>
    <p:sldId id="923" r:id="rId45"/>
    <p:sldId id="924" r:id="rId46"/>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21D184C-C6FC-CD4F-87C8-035B19050531}">
          <p14:sldIdLst>
            <p14:sldId id="778"/>
            <p14:sldId id="889"/>
            <p14:sldId id="779"/>
            <p14:sldId id="780"/>
            <p14:sldId id="788"/>
            <p14:sldId id="921"/>
          </p14:sldIdLst>
        </p14:section>
        <p14:section name="overview" id="{DBAF2119-C0F3-EC47-82FA-AC0C96158C51}">
          <p14:sldIdLst>
            <p14:sldId id="894"/>
            <p14:sldId id="913"/>
            <p14:sldId id="895"/>
            <p14:sldId id="896"/>
            <p14:sldId id="897"/>
            <p14:sldId id="898"/>
            <p14:sldId id="916"/>
            <p14:sldId id="917"/>
            <p14:sldId id="918"/>
            <p14:sldId id="919"/>
          </p14:sldIdLst>
        </p14:section>
        <p14:section name="file-ops-spclient" id="{751A047D-FD16-2F41-9BB0-F4312D8BA8B3}">
          <p14:sldIdLst>
            <p14:sldId id="899"/>
            <p14:sldId id="900"/>
            <p14:sldId id="901"/>
            <p14:sldId id="902"/>
            <p14:sldId id="903"/>
            <p14:sldId id="904"/>
          </p14:sldIdLst>
        </p14:section>
        <p14:section name="file-ops-rest" id="{42DACBD2-D1FA-7441-815D-ED57B6844CC7}">
          <p14:sldIdLst>
            <p14:sldId id="905"/>
            <p14:sldId id="906"/>
            <p14:sldId id="907"/>
            <p14:sldId id="908"/>
            <p14:sldId id="909"/>
            <p14:sldId id="910"/>
            <p14:sldId id="911"/>
            <p14:sldId id="920"/>
          </p14:sldIdLst>
        </p14:section>
        <p14:section name="outtro" id="{45DF0D0F-44D6-AC4E-B3AD-0B9266F0C5BB}">
          <p14:sldIdLst>
            <p14:sldId id="914"/>
            <p14:sldId id="915"/>
            <p14:sldId id="912"/>
            <p14:sldId id="922"/>
            <p14:sldId id="923"/>
            <p14:sldId id="924"/>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61" autoAdjust="0"/>
    <p:restoredTop sz="82080" autoAdjust="0"/>
  </p:normalViewPr>
  <p:slideViewPr>
    <p:cSldViewPr snapToGrid="0">
      <p:cViewPr varScale="1">
        <p:scale>
          <a:sx n="39" d="100"/>
          <a:sy n="39" d="100"/>
        </p:scale>
        <p:origin x="885" y="36"/>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outlineViewPr>
    <p:cViewPr>
      <p:scale>
        <a:sx n="33" d="100"/>
        <a:sy n="33" d="100"/>
      </p:scale>
      <p:origin x="0" y="-4064"/>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slide" Target="slides/slide3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presProps" Target="presProps.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handoutMaster" Target="handoutMasters/handoutMaster1.xml"/><Relationship Id="rId8" Type="http://schemas.openxmlformats.org/officeDocument/2006/relationships/slideMaster" Target="slideMasters/slideMaster5.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41.png>
</file>

<file path=ppt/media/image42.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office.microsoft.com/en-us/sharepoint-server-help/what-is-onedrive-for-business-HA102822076.aspx#differences"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HA104105232.aspx?CTT=5&amp;origin=HA102822076"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office.microsoft.com/en-us/sharepoint-server-help/redir/HA104138582.aspx?CTT=5&amp;origin=HA102788380"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office.microsoft.com/en-us/sharepoint-server-help/redir/HA102832401.aspx?CTT=5&amp;origin=HA102822076"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office.microsoft.com/en-us/sharepoint-server-help/redir/XT104067049.aspx?CTT=5&amp;origin=HA102822076"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10/7/2015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640883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10/7/2015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650735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Paging is implemented using a $</a:t>
            </a:r>
            <a:r>
              <a:rPr lang="en-US" dirty="0" err="1" smtClean="0"/>
              <a:t>skipToken</a:t>
            </a:r>
            <a:r>
              <a:rPr lang="en-US" baseline="0" dirty="0" smtClean="0"/>
              <a:t> parameter on the query</a:t>
            </a:r>
            <a:endParaRPr lang="en-US" dirty="0" smtClean="0"/>
          </a:p>
          <a:p>
            <a:endParaRPr lang="en-US" dirty="0"/>
          </a:p>
        </p:txBody>
      </p:sp>
      <p:sp>
        <p:nvSpPr>
          <p:cNvPr id="4" name="Date Placeholder 3"/>
          <p:cNvSpPr>
            <a:spLocks noGrp="1"/>
          </p:cNvSpPr>
          <p:nvPr>
            <p:ph type="dt" idx="10"/>
          </p:nvPr>
        </p:nvSpPr>
        <p:spPr/>
        <p:txBody>
          <a:bodyPr/>
          <a:lstStyle/>
          <a:p>
            <a:fld id="{9F6C2A45-62A9-453C-B1A0-E9BD4232256A}"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26</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087840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Normally, you would get this from the discover service.</a:t>
            </a:r>
          </a:p>
          <a:p>
            <a:endParaRPr lang="en-US" dirty="0"/>
          </a:p>
        </p:txBody>
      </p:sp>
      <p:sp>
        <p:nvSpPr>
          <p:cNvPr id="4" name="Date Placeholder 3"/>
          <p:cNvSpPr>
            <a:spLocks noGrp="1"/>
          </p:cNvSpPr>
          <p:nvPr>
            <p:ph type="dt" idx="10"/>
          </p:nvPr>
        </p:nvSpPr>
        <p:spPr/>
        <p:txBody>
          <a:bodyPr/>
          <a:lstStyle/>
          <a:p>
            <a:fld id="{4A523DA0-D7F9-40C8-93F2-955D0B90721A}"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27</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132862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Note that the OneDrive URI is hard-coded just for clarity. </a:t>
            </a:r>
            <a:r>
              <a:rPr lang="en-US" smtClean="0"/>
              <a:t>Normally, you would get this from the discover service.</a:t>
            </a:r>
          </a:p>
          <a:p>
            <a:endParaRPr lang="en-US"/>
          </a:p>
        </p:txBody>
      </p:sp>
      <p:sp>
        <p:nvSpPr>
          <p:cNvPr id="4" name="Date Placeholder 3"/>
          <p:cNvSpPr>
            <a:spLocks noGrp="1"/>
          </p:cNvSpPr>
          <p:nvPr>
            <p:ph type="dt" idx="10"/>
          </p:nvPr>
        </p:nvSpPr>
        <p:spPr/>
        <p:txBody>
          <a:bodyPr/>
          <a:lstStyle/>
          <a:p>
            <a:fld id="{1CC0E6A2-9C05-4C6A-B248-617B7C1A9EAE}"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425927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33</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5049577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38475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7456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38937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OneDrive for Business is a personal library intended for storing and organizing your work documents. As an integral part of Office 365 or SharePoint Server 2013, OneDrive for Business lets you work within the context of your organization, with features such as direct access to your organization’s address book.</a:t>
            </a:r>
          </a:p>
          <a:p>
            <a:r>
              <a:rPr lang="en-US" b="1" dirty="0" smtClean="0"/>
              <a:t> Note </a:t>
            </a:r>
            <a:r>
              <a:rPr lang="en-US" dirty="0" smtClean="0"/>
              <a:t>   </a:t>
            </a:r>
            <a:r>
              <a:rPr lang="en-US" dirty="0" smtClean="0">
                <a:hlinkClick r:id="rId3"/>
              </a:rPr>
              <a:t>OneDrive for Business is different from OneDrive</a:t>
            </a:r>
            <a:r>
              <a:rPr lang="en-US" dirty="0" smtClean="0"/>
              <a:t>, which is intended for personal storage separate from your workplace. </a:t>
            </a:r>
            <a:r>
              <a:rPr lang="en-US" dirty="0" smtClean="0">
                <a:hlinkClick r:id="rId4"/>
              </a:rPr>
              <a:t>OneDrive for Business is also different from your team site</a:t>
            </a:r>
            <a:r>
              <a:rPr lang="en-US" dirty="0" smtClean="0"/>
              <a:t>, which is intended for storing team or project-related documents. </a:t>
            </a:r>
          </a:p>
          <a:p>
            <a:endParaRPr lang="en-US" dirty="0"/>
          </a:p>
        </p:txBody>
      </p:sp>
      <p:sp>
        <p:nvSpPr>
          <p:cNvPr id="4" name="Date Placeholder 3"/>
          <p:cNvSpPr>
            <a:spLocks noGrp="1"/>
          </p:cNvSpPr>
          <p:nvPr>
            <p:ph type="dt" idx="10"/>
          </p:nvPr>
        </p:nvSpPr>
        <p:spPr/>
        <p:txBody>
          <a:bodyPr/>
          <a:lstStyle/>
          <a:p>
            <a:fld id="{EF0BC8FF-1410-4CCA-B01C-BFED761700B3}"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45080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The documents and folders you store in OneDrive for Business are private until you decide to share them. When you share documents and folders, you can decide whether to let people edit them, or just view them. You can also </a:t>
            </a:r>
            <a:r>
              <a:rPr lang="en-US" dirty="0" smtClean="0">
                <a:effectLst/>
                <a:hlinkClick r:id="rId3"/>
              </a:rPr>
              <a:t>share documents or folders in a site library</a:t>
            </a:r>
            <a:r>
              <a:rPr lang="en-US" dirty="0" smtClean="0">
                <a:effectLst/>
              </a:rPr>
              <a:t>.</a:t>
            </a:r>
          </a:p>
          <a:p>
            <a:r>
              <a:rPr lang="en-US" b="1" dirty="0" smtClean="0"/>
              <a:t> Note </a:t>
            </a:r>
            <a:r>
              <a:rPr lang="en-US" dirty="0" smtClean="0"/>
              <a:t>   If you’re using Office 365, you may be able share documents with external users (people not on your network) by inviting them as “Guests,” or by creating and posting guest links</a:t>
            </a:r>
          </a:p>
          <a:p>
            <a:endParaRPr lang="en-US" dirty="0"/>
          </a:p>
        </p:txBody>
      </p:sp>
      <p:sp>
        <p:nvSpPr>
          <p:cNvPr id="4" name="Date Placeholder 3"/>
          <p:cNvSpPr>
            <a:spLocks noGrp="1"/>
          </p:cNvSpPr>
          <p:nvPr>
            <p:ph type="dt" idx="10"/>
          </p:nvPr>
        </p:nvSpPr>
        <p:spPr/>
        <p:txBody>
          <a:bodyPr/>
          <a:lstStyle/>
          <a:p>
            <a:fld id="{ADC4CC81-B90F-4AD9-813B-0B6C2BAB785E}"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13447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OneDrive for Business sync app lets you </a:t>
            </a:r>
            <a:r>
              <a:rPr lang="en-US" dirty="0" smtClean="0">
                <a:hlinkClick r:id="rId3"/>
              </a:rPr>
              <a:t>synchronize your OneDrive for Business library or other SharePoint site libraries to your local computer</a:t>
            </a:r>
            <a:r>
              <a:rPr lang="en-US" dirty="0" smtClean="0"/>
              <a:t>. This sync app is available with Office 2013 or with Office 365 subscriptions that include Office 2013 applications. If you don’t have Office 2013, a </a:t>
            </a:r>
            <a:r>
              <a:rPr lang="en-US" dirty="0" smtClean="0">
                <a:hlinkClick r:id="rId4"/>
              </a:rPr>
              <a:t>free download</a:t>
            </a:r>
            <a:r>
              <a:rPr lang="en-US" dirty="0" smtClean="0"/>
              <a:t> of the OneDrive for Business sync app is also available. </a:t>
            </a:r>
          </a:p>
          <a:p>
            <a:r>
              <a:rPr lang="en-US" dirty="0" smtClean="0"/>
              <a:t>To sync OneDrive for Business, sign in to Office 365 or SharePoint, select </a:t>
            </a:r>
            <a:r>
              <a:rPr lang="en-US" b="1" dirty="0" smtClean="0"/>
              <a:t>OneDrive</a:t>
            </a:r>
            <a:r>
              <a:rPr lang="en-US" dirty="0" smtClean="0"/>
              <a:t> at the top of the page, and then click </a:t>
            </a:r>
            <a:r>
              <a:rPr lang="en-US" b="1" dirty="0" smtClean="0"/>
              <a:t>Sync</a:t>
            </a:r>
            <a:r>
              <a:rPr lang="en-US" dirty="0" smtClean="0"/>
              <a:t>.</a:t>
            </a:r>
          </a:p>
          <a:p>
            <a:endParaRPr lang="en-US" dirty="0" smtClean="0"/>
          </a:p>
          <a:p>
            <a:r>
              <a:rPr lang="en-US" dirty="0" smtClean="0"/>
              <a:t>You’ll find your synchronized files in your File Explorer, under Favorites. If you’re syncing an Office 365 OneDrive for Business library, your synchronized files appear in the OneDrive@&lt;</a:t>
            </a:r>
            <a:r>
              <a:rPr lang="en-US" i="1" dirty="0" smtClean="0"/>
              <a:t>organization</a:t>
            </a:r>
            <a:r>
              <a:rPr lang="en-US" dirty="0" smtClean="0"/>
              <a:t>&gt; folder. Work on them locally if you like and your changes will be synchronized automatically with your OneDrive for Business library when you’re online.</a:t>
            </a:r>
            <a:endParaRPr lang="en-US" dirty="0"/>
          </a:p>
        </p:txBody>
      </p:sp>
      <p:sp>
        <p:nvSpPr>
          <p:cNvPr id="4" name="Date Placeholder 3"/>
          <p:cNvSpPr>
            <a:spLocks noGrp="1"/>
          </p:cNvSpPr>
          <p:nvPr>
            <p:ph type="dt" idx="10"/>
          </p:nvPr>
        </p:nvSpPr>
        <p:spPr/>
        <p:txBody>
          <a:bodyPr/>
          <a:lstStyle/>
          <a:p>
            <a:fld id="{ECF38875-AA95-4108-85FB-972DEC840C1C}"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61132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_</a:t>
            </a:r>
            <a:r>
              <a:rPr lang="en-US" dirty="0" err="1" smtClean="0"/>
              <a:t>api</a:t>
            </a:r>
            <a:r>
              <a:rPr lang="en-US" dirty="0" smtClean="0"/>
              <a:t>/Files always targets the “Documents” library in a SharePoint site</a:t>
            </a:r>
          </a:p>
          <a:p>
            <a:r>
              <a:rPr lang="en-US" dirty="0" smtClean="0"/>
              <a:t>For personal sites, this is the OneDrive for Business library</a:t>
            </a:r>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355946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discovery service discovers the “</a:t>
            </a:r>
            <a:r>
              <a:rPr lang="en-US" dirty="0" err="1" smtClean="0"/>
              <a:t>MyFiles</a:t>
            </a:r>
            <a:r>
              <a:rPr lang="en-US" dirty="0" smtClean="0"/>
              <a:t>” capability,</a:t>
            </a:r>
            <a:r>
              <a:rPr lang="en-US" baseline="0" dirty="0" smtClean="0"/>
              <a:t> which will always try to access the OneDrive for Business library</a:t>
            </a:r>
            <a:endParaRPr lang="en-US" dirty="0"/>
          </a:p>
        </p:txBody>
      </p:sp>
      <p:sp>
        <p:nvSpPr>
          <p:cNvPr id="4" name="Date Placeholder 3"/>
          <p:cNvSpPr>
            <a:spLocks noGrp="1"/>
          </p:cNvSpPr>
          <p:nvPr>
            <p:ph type="dt" idx="10"/>
          </p:nvPr>
        </p:nvSpPr>
        <p:spPr/>
        <p:txBody>
          <a:bodyPr/>
          <a:lstStyle/>
          <a:p>
            <a:fld id="{23FDFFE0-9E47-4B8C-842E-FA426FE218C8}"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18</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876768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smtClean="0"/>
          </a:p>
          <a:p>
            <a:endParaRPr lang="en-US" dirty="0"/>
          </a:p>
        </p:txBody>
      </p:sp>
      <p:sp>
        <p:nvSpPr>
          <p:cNvPr id="4" name="Date Placeholder 3"/>
          <p:cNvSpPr>
            <a:spLocks noGrp="1"/>
          </p:cNvSpPr>
          <p:nvPr>
            <p:ph type="dt" idx="10"/>
          </p:nvPr>
        </p:nvSpPr>
        <p:spPr/>
        <p:txBody>
          <a:bodyPr/>
          <a:lstStyle/>
          <a:p>
            <a:fld id="{8DACB9AA-B03F-4672-BD3F-07034206D49E}"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957583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75079374"/>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72741159"/>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41069552"/>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74745537"/>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10209136"/>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902723504"/>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554937434"/>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90882848"/>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42942658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524777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93573107"/>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211383268"/>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3367636"/>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52461892"/>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01587338"/>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4284221662"/>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350354"/>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89488988"/>
      </p:ext>
    </p:extLst>
  </p:cSld>
  <p:clrMapOvr>
    <a:masterClrMapping/>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9368107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24564304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3055955754"/>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16505371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713971962"/>
      </p:ext>
    </p:extLst>
  </p:cSld>
  <p:clrMapOvr>
    <a:masterClrMapping/>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1406898"/>
      </p:ext>
    </p:extLst>
  </p:cSld>
  <p:clrMapOvr>
    <a:masterClrMapping/>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0201733"/>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72070464"/>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66308201"/>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022001865"/>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210076135"/>
      </p:ext>
    </p:extLst>
  </p:cSld>
  <p:clrMapOvr>
    <a:masterClrMapping/>
  </p:clrMapOvr>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3519230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192627570"/>
      </p:ext>
    </p:extLst>
  </p:cSld>
  <p:clrMapOvr>
    <a:masterClrMapping/>
  </p:clrMapOvr>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29492084"/>
      </p:ext>
    </p:extLst>
  </p:cSld>
  <p:clrMapOvr>
    <a:masterClrMapping/>
  </p:clrMapOvr>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38393035"/>
      </p:ext>
    </p:extLst>
  </p:cSld>
  <p:clrMapOvr>
    <a:masterClrMapping/>
  </p:clrMapOvr>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3133977182"/>
      </p:ext>
    </p:extLst>
  </p:cSld>
  <p:clrMapOvr>
    <a:masterClrMapping/>
  </p:clrMapOvr>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16009627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58019991"/>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438048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22765276"/>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21911386"/>
      </p:ext>
    </p:extLst>
  </p:cSld>
  <p:clrMapOvr>
    <a:masterClrMapping/>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77805082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21493785"/>
      </p:ext>
    </p:extLst>
  </p:cSld>
  <p:clrMapOvr>
    <a:masterClrMapping/>
  </p:clrMapOvr>
  <p:transition>
    <p:fade/>
  </p:transition>
  <p:timing>
    <p:tnLst>
      <p:par>
        <p:cTn id="1" dur="indefinite" restart="never" nodeType="tmRoot"/>
      </p:par>
    </p:tnLst>
  </p:timing>
  <p:hf hdr="0"/>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3935099"/>
      </p:ext>
    </p:extLst>
  </p:cSld>
  <p:clrMapOvr>
    <a:masterClrMapping/>
  </p:clrMapOvr>
  <p:transition>
    <p:fade/>
  </p:transition>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444848215"/>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728443700"/>
      </p:ext>
    </p:extLst>
  </p:cSld>
  <p:clrMapOvr>
    <a:masterClrMapping/>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16443317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83548434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106027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67884072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279317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1315279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519263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4046229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86987945"/>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95697243"/>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34946716"/>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798400110"/>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04966238"/>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53372179"/>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75895556"/>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2673988"/>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90999134"/>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53677787"/>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6511309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48607293"/>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87440474"/>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13470688"/>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550300594"/>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969958442"/>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44139991"/>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879811786"/>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07472953"/>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042072174"/>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138553106"/>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0591198"/>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7922263"/>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7702673"/>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017516"/>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73478121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57626233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84447910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93298561"/>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4801315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4159553177"/>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5338664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24328064"/>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835096019"/>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49735585"/>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99488827"/>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198941959"/>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4196721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41428362"/>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01411133"/>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34611899"/>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725641125"/>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48856133"/>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653915871"/>
      </p:ext>
    </p:extLst>
  </p:cSld>
  <p:clrMapOvr>
    <a:masterClrMapping/>
  </p:clrMapOvr>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9723298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3623376"/>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389318"/>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6606498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16880524"/>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24585962"/>
      </p:ext>
    </p:extLst>
  </p:cSld>
  <p:clrMapOvr>
    <a:masterClrMapping/>
  </p:clrMapOvr>
  <p:transition>
    <p:fade/>
  </p:transition>
  <p:timing>
    <p:tnLst>
      <p:par>
        <p:cTn id="1" dur="indefinite" restart="never" nodeType="tmRoot"/>
      </p:par>
    </p:tnLst>
  </p:timing>
  <p:hf hdr="0"/>
</p:sldLayout>
</file>

<file path=ppt/slideLayouts/slideLayout9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437547950"/>
      </p:ext>
    </p:extLst>
  </p:cSld>
  <p:clrMapOvr>
    <a:masterClrMapping/>
  </p:clrMapOvr>
  <p:transition>
    <p:fade/>
  </p:transition>
  <p:timing>
    <p:tnLst>
      <p:par>
        <p:cTn id="1" dur="indefinite" restart="never" nodeType="tmRoot"/>
      </p:par>
    </p:tnLst>
  </p:timing>
  <p:hf hdr="0"/>
</p:sldLayout>
</file>

<file path=ppt/slideLayouts/slideLayout9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282698172"/>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10968257"/>
      </p:ext>
    </p:extLst>
  </p:cSld>
  <p:clrMapOvr>
    <a:masterClrMapping/>
  </p:clrMapOvr>
  <p:transition>
    <p:fade/>
  </p:transition>
  <p:timing>
    <p:tnLst>
      <p:par>
        <p:cTn id="1" dur="indefinite" restart="never" nodeType="tmRoot"/>
      </p:par>
    </p:tnLst>
  </p:timing>
  <p:hf hdr="0"/>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85981986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4086896"/>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1966692"/>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66288819"/>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6249" y="1635896"/>
            <a:ext cx="8603408" cy="4931036"/>
          </a:xfrm>
        </p:spPr>
        <p:txBody>
          <a:bodyPr wrap="square">
            <a:no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10" y="1635896"/>
            <a:ext cx="2688574" cy="4931036"/>
          </a:xfrm>
        </p:spPr>
        <p:txBody>
          <a:bodyPr>
            <a:noAutofit/>
          </a:bodyPr>
          <a:lstStyle>
            <a:lvl1pPr marL="0" indent="0">
              <a:buNone/>
              <a:defRPr kumimoji="0" lang="en-US" sz="2352"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5974"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304811783"/>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883669907"/>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image" Target="../media/image4.png"/><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3.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8.xml"/><Relationship Id="rId13" Type="http://schemas.openxmlformats.org/officeDocument/2006/relationships/slideLayout" Target="../slideLayouts/slideLayout83.xml"/><Relationship Id="rId18" Type="http://schemas.openxmlformats.org/officeDocument/2006/relationships/slideLayout" Target="../slideLayouts/slideLayout88.xml"/><Relationship Id="rId26" Type="http://schemas.openxmlformats.org/officeDocument/2006/relationships/slideLayout" Target="../slideLayouts/slideLayout96.xml"/><Relationship Id="rId3" Type="http://schemas.openxmlformats.org/officeDocument/2006/relationships/slideLayout" Target="../slideLayouts/slideLayout73.xml"/><Relationship Id="rId21" Type="http://schemas.openxmlformats.org/officeDocument/2006/relationships/slideLayout" Target="../slideLayouts/slideLayout91.xml"/><Relationship Id="rId7" Type="http://schemas.openxmlformats.org/officeDocument/2006/relationships/slideLayout" Target="../slideLayouts/slideLayout77.xml"/><Relationship Id="rId12" Type="http://schemas.openxmlformats.org/officeDocument/2006/relationships/slideLayout" Target="../slideLayouts/slideLayout82.xml"/><Relationship Id="rId17" Type="http://schemas.openxmlformats.org/officeDocument/2006/relationships/slideLayout" Target="../slideLayouts/slideLayout87.xml"/><Relationship Id="rId25" Type="http://schemas.openxmlformats.org/officeDocument/2006/relationships/slideLayout" Target="../slideLayouts/slideLayout95.xml"/><Relationship Id="rId2" Type="http://schemas.openxmlformats.org/officeDocument/2006/relationships/slideLayout" Target="../slideLayouts/slideLayout72.xml"/><Relationship Id="rId16" Type="http://schemas.openxmlformats.org/officeDocument/2006/relationships/slideLayout" Target="../slideLayouts/slideLayout86.xml"/><Relationship Id="rId20" Type="http://schemas.openxmlformats.org/officeDocument/2006/relationships/slideLayout" Target="../slideLayouts/slideLayout90.xml"/><Relationship Id="rId29" Type="http://schemas.openxmlformats.org/officeDocument/2006/relationships/theme" Target="../theme/theme4.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slideLayout" Target="../slideLayouts/slideLayout81.xml"/><Relationship Id="rId24" Type="http://schemas.openxmlformats.org/officeDocument/2006/relationships/slideLayout" Target="../slideLayouts/slideLayout94.xml"/><Relationship Id="rId5" Type="http://schemas.openxmlformats.org/officeDocument/2006/relationships/slideLayout" Target="../slideLayouts/slideLayout75.xml"/><Relationship Id="rId15" Type="http://schemas.openxmlformats.org/officeDocument/2006/relationships/slideLayout" Target="../slideLayouts/slideLayout85.xml"/><Relationship Id="rId23" Type="http://schemas.openxmlformats.org/officeDocument/2006/relationships/slideLayout" Target="../slideLayouts/slideLayout93.xml"/><Relationship Id="rId28" Type="http://schemas.openxmlformats.org/officeDocument/2006/relationships/slideLayout" Target="../slideLayouts/slideLayout98.xml"/><Relationship Id="rId10" Type="http://schemas.openxmlformats.org/officeDocument/2006/relationships/slideLayout" Target="../slideLayouts/slideLayout80.xml"/><Relationship Id="rId19" Type="http://schemas.openxmlformats.org/officeDocument/2006/relationships/slideLayout" Target="../slideLayouts/slideLayout89.xml"/><Relationship Id="rId4" Type="http://schemas.openxmlformats.org/officeDocument/2006/relationships/slideLayout" Target="../slideLayouts/slideLayout74.xml"/><Relationship Id="rId9" Type="http://schemas.openxmlformats.org/officeDocument/2006/relationships/slideLayout" Target="../slideLayouts/slideLayout79.xml"/><Relationship Id="rId14" Type="http://schemas.openxmlformats.org/officeDocument/2006/relationships/slideLayout" Target="../slideLayouts/slideLayout84.xml"/><Relationship Id="rId22" Type="http://schemas.openxmlformats.org/officeDocument/2006/relationships/slideLayout" Target="../slideLayouts/slideLayout92.xml"/><Relationship Id="rId27" Type="http://schemas.openxmlformats.org/officeDocument/2006/relationships/slideLayout" Target="../slideLayouts/slideLayout9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6.xml"/><Relationship Id="rId3" Type="http://schemas.openxmlformats.org/officeDocument/2006/relationships/slideLayout" Target="../slideLayouts/slideLayout101.xml"/><Relationship Id="rId7" Type="http://schemas.openxmlformats.org/officeDocument/2006/relationships/slideLayout" Target="../slideLayouts/slideLayout105.xml"/><Relationship Id="rId12" Type="http://schemas.openxmlformats.org/officeDocument/2006/relationships/image" Target="../media/image13.png"/><Relationship Id="rId2" Type="http://schemas.openxmlformats.org/officeDocument/2006/relationships/slideLayout" Target="../slideLayouts/slideLayout100.xml"/><Relationship Id="rId1" Type="http://schemas.openxmlformats.org/officeDocument/2006/relationships/slideLayout" Target="../slideLayouts/slideLayout99.xml"/><Relationship Id="rId6" Type="http://schemas.openxmlformats.org/officeDocument/2006/relationships/slideLayout" Target="../slideLayouts/slideLayout104.xml"/><Relationship Id="rId11" Type="http://schemas.openxmlformats.org/officeDocument/2006/relationships/theme" Target="../theme/theme5.xml"/><Relationship Id="rId5" Type="http://schemas.openxmlformats.org/officeDocument/2006/relationships/slideLayout" Target="../slideLayouts/slideLayout103.xml"/><Relationship Id="rId10" Type="http://schemas.openxmlformats.org/officeDocument/2006/relationships/slideLayout" Target="../slideLayouts/slideLayout108.xml"/><Relationship Id="rId4" Type="http://schemas.openxmlformats.org/officeDocument/2006/relationships/slideLayout" Target="../slideLayouts/slideLayout102.xml"/><Relationship Id="rId9" Type="http://schemas.openxmlformats.org/officeDocument/2006/relationships/slideLayout" Target="../slideLayouts/slideLayout10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6.xml"/><Relationship Id="rId3" Type="http://schemas.openxmlformats.org/officeDocument/2006/relationships/slideLayout" Target="../slideLayouts/slideLayout111.xml"/><Relationship Id="rId7" Type="http://schemas.openxmlformats.org/officeDocument/2006/relationships/slideLayout" Target="../slideLayouts/slideLayout115.xml"/><Relationship Id="rId12" Type="http://schemas.openxmlformats.org/officeDocument/2006/relationships/image" Target="../media/image13.png"/><Relationship Id="rId2" Type="http://schemas.openxmlformats.org/officeDocument/2006/relationships/slideLayout" Target="../slideLayouts/slideLayout110.xml"/><Relationship Id="rId1" Type="http://schemas.openxmlformats.org/officeDocument/2006/relationships/slideLayout" Target="../slideLayouts/slideLayout109.xml"/><Relationship Id="rId6" Type="http://schemas.openxmlformats.org/officeDocument/2006/relationships/slideLayout" Target="../slideLayouts/slideLayout114.xml"/><Relationship Id="rId11" Type="http://schemas.openxmlformats.org/officeDocument/2006/relationships/theme" Target="../theme/theme6.xml"/><Relationship Id="rId5" Type="http://schemas.openxmlformats.org/officeDocument/2006/relationships/slideLayout" Target="../slideLayouts/slideLayout113.xml"/><Relationship Id="rId10" Type="http://schemas.openxmlformats.org/officeDocument/2006/relationships/slideLayout" Target="../slideLayouts/slideLayout118.xml"/><Relationship Id="rId4" Type="http://schemas.openxmlformats.org/officeDocument/2006/relationships/slideLayout" Target="../slideLayouts/slideLayout112.xml"/><Relationship Id="rId9" Type="http://schemas.openxmlformats.org/officeDocument/2006/relationships/slideLayout" Target="../slideLayouts/slideLayout117.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26.xml"/><Relationship Id="rId13" Type="http://schemas.openxmlformats.org/officeDocument/2006/relationships/slideLayout" Target="../slideLayouts/slideLayout131.xml"/><Relationship Id="rId18" Type="http://schemas.openxmlformats.org/officeDocument/2006/relationships/slideLayout" Target="../slideLayouts/slideLayout136.xml"/><Relationship Id="rId26" Type="http://schemas.openxmlformats.org/officeDocument/2006/relationships/slideLayout" Target="../slideLayouts/slideLayout144.xml"/><Relationship Id="rId3" Type="http://schemas.openxmlformats.org/officeDocument/2006/relationships/slideLayout" Target="../slideLayouts/slideLayout121.xml"/><Relationship Id="rId21" Type="http://schemas.openxmlformats.org/officeDocument/2006/relationships/slideLayout" Target="../slideLayouts/slideLayout139.xml"/><Relationship Id="rId7" Type="http://schemas.openxmlformats.org/officeDocument/2006/relationships/slideLayout" Target="../slideLayouts/slideLayout125.xml"/><Relationship Id="rId12" Type="http://schemas.openxmlformats.org/officeDocument/2006/relationships/slideLayout" Target="../slideLayouts/slideLayout130.xml"/><Relationship Id="rId17" Type="http://schemas.openxmlformats.org/officeDocument/2006/relationships/slideLayout" Target="../slideLayouts/slideLayout135.xml"/><Relationship Id="rId25" Type="http://schemas.openxmlformats.org/officeDocument/2006/relationships/slideLayout" Target="../slideLayouts/slideLayout143.xml"/><Relationship Id="rId2" Type="http://schemas.openxmlformats.org/officeDocument/2006/relationships/slideLayout" Target="../slideLayouts/slideLayout120.xml"/><Relationship Id="rId16" Type="http://schemas.openxmlformats.org/officeDocument/2006/relationships/slideLayout" Target="../slideLayouts/slideLayout134.xml"/><Relationship Id="rId20" Type="http://schemas.openxmlformats.org/officeDocument/2006/relationships/slideLayout" Target="../slideLayouts/slideLayout138.xml"/><Relationship Id="rId1" Type="http://schemas.openxmlformats.org/officeDocument/2006/relationships/slideLayout" Target="../slideLayouts/slideLayout119.xml"/><Relationship Id="rId6" Type="http://schemas.openxmlformats.org/officeDocument/2006/relationships/slideLayout" Target="../slideLayouts/slideLayout124.xml"/><Relationship Id="rId11" Type="http://schemas.openxmlformats.org/officeDocument/2006/relationships/slideLayout" Target="../slideLayouts/slideLayout129.xml"/><Relationship Id="rId24" Type="http://schemas.openxmlformats.org/officeDocument/2006/relationships/slideLayout" Target="../slideLayouts/slideLayout142.xml"/><Relationship Id="rId5" Type="http://schemas.openxmlformats.org/officeDocument/2006/relationships/slideLayout" Target="../slideLayouts/slideLayout123.xml"/><Relationship Id="rId15" Type="http://schemas.openxmlformats.org/officeDocument/2006/relationships/slideLayout" Target="../slideLayouts/slideLayout133.xml"/><Relationship Id="rId23" Type="http://schemas.openxmlformats.org/officeDocument/2006/relationships/slideLayout" Target="../slideLayouts/slideLayout141.xml"/><Relationship Id="rId10" Type="http://schemas.openxmlformats.org/officeDocument/2006/relationships/slideLayout" Target="../slideLayouts/slideLayout128.xml"/><Relationship Id="rId19" Type="http://schemas.openxmlformats.org/officeDocument/2006/relationships/slideLayout" Target="../slideLayouts/slideLayout137.xml"/><Relationship Id="rId4" Type="http://schemas.openxmlformats.org/officeDocument/2006/relationships/slideLayout" Target="../slideLayouts/slideLayout122.xml"/><Relationship Id="rId9" Type="http://schemas.openxmlformats.org/officeDocument/2006/relationships/slideLayout" Target="../slideLayouts/slideLayout127.xml"/><Relationship Id="rId14" Type="http://schemas.openxmlformats.org/officeDocument/2006/relationships/slideLayout" Target="../slideLayouts/slideLayout132.xml"/><Relationship Id="rId22" Type="http://schemas.openxmlformats.org/officeDocument/2006/relationships/slideLayout" Target="../slideLayouts/slideLayout140.xml"/><Relationship Id="rId27" Type="http://schemas.openxmlformats.org/officeDocument/2006/relationships/theme" Target="../theme/theme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5" r:id="rId22"/>
    <p:sldLayoutId id="2147484148" r:id="rId23"/>
    <p:sldLayoutId id="2147484149" r:id="rId24"/>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71193003"/>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24957257"/>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09" r:id="rId23"/>
    <p:sldLayoutId id="2147484210" r:id="rId24"/>
    <p:sldLayoutId id="2147484211" r:id="rId25"/>
    <p:sldLayoutId id="2147484212" r:id="rId26"/>
    <p:sldLayoutId id="2147484213" r:id="rId27"/>
    <p:sldLayoutId id="2147484214" r:id="rId28"/>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3040237842"/>
      </p:ext>
    </p:extLst>
  </p:cSld>
  <p:clrMap bg1="lt1" tx1="dk1" bg2="lt2" tx2="dk2" accent1="accent1" accent2="accent2" accent3="accent3" accent4="accent4" accent5="accent5" accent6="accent6" hlink="hlink" folHlink="folHlink"/>
  <p:sldLayoutIdLst>
    <p:sldLayoutId id="2147484216" r:id="rId1"/>
    <p:sldLayoutId id="2147484217" r:id="rId2"/>
    <p:sldLayoutId id="2147484218" r:id="rId3"/>
    <p:sldLayoutId id="2147484219" r:id="rId4"/>
    <p:sldLayoutId id="2147484220" r:id="rId5"/>
    <p:sldLayoutId id="2147484221" r:id="rId6"/>
    <p:sldLayoutId id="2147484222" r:id="rId7"/>
    <p:sldLayoutId id="2147484223" r:id="rId8"/>
    <p:sldLayoutId id="2147484224" r:id="rId9"/>
    <p:sldLayoutId id="2147484225"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1772083799"/>
      </p:ext>
    </p:extLst>
  </p:cSld>
  <p:clrMap bg1="lt1" tx1="dk1" bg2="lt2" tx2="dk2" accent1="accent1" accent2="accent2" accent3="accent3" accent4="accent4" accent5="accent5" accent6="accent6" hlink="hlink" folHlink="folHlink"/>
  <p:sldLayoutIdLst>
    <p:sldLayoutId id="2147484227" r:id="rId1"/>
    <p:sldLayoutId id="2147484228" r:id="rId2"/>
    <p:sldLayoutId id="2147484229" r:id="rId3"/>
    <p:sldLayoutId id="2147484230" r:id="rId4"/>
    <p:sldLayoutId id="2147484231" r:id="rId5"/>
    <p:sldLayoutId id="2147484232" r:id="rId6"/>
    <p:sldLayoutId id="2147484233" r:id="rId7"/>
    <p:sldLayoutId id="2147484234" r:id="rId8"/>
    <p:sldLayoutId id="2147484235" r:id="rId9"/>
    <p:sldLayoutId id="2147484236"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48628661"/>
      </p:ext>
    </p:extLst>
  </p:cSld>
  <p:clrMap bg1="lt1" tx1="dk1" bg2="lt2" tx2="dk2" accent1="accent1" accent2="accent2" accent3="accent3" accent4="accent4" accent5="accent5" accent6="accent6" hlink="hlink" folHlink="folHlink"/>
  <p:sldLayoutIdLst>
    <p:sldLayoutId id="2147484238" r:id="rId1"/>
    <p:sldLayoutId id="2147484239" r:id="rId2"/>
    <p:sldLayoutId id="2147484240" r:id="rId3"/>
    <p:sldLayoutId id="2147484241" r:id="rId4"/>
    <p:sldLayoutId id="2147484242" r:id="rId5"/>
    <p:sldLayoutId id="2147484243" r:id="rId6"/>
    <p:sldLayoutId id="2147484244" r:id="rId7"/>
    <p:sldLayoutId id="2147484245" r:id="rId8"/>
    <p:sldLayoutId id="2147484246" r:id="rId9"/>
    <p:sldLayoutId id="2147484247" r:id="rId10"/>
    <p:sldLayoutId id="2147484248" r:id="rId11"/>
    <p:sldLayoutId id="2147484249" r:id="rId12"/>
    <p:sldLayoutId id="2147484250" r:id="rId13"/>
    <p:sldLayoutId id="2147484251" r:id="rId14"/>
    <p:sldLayoutId id="2147484252" r:id="rId15"/>
    <p:sldLayoutId id="2147484253" r:id="rId16"/>
    <p:sldLayoutId id="2147484254" r:id="rId17"/>
    <p:sldLayoutId id="2147484255" r:id="rId18"/>
    <p:sldLayoutId id="2147484256" r:id="rId19"/>
    <p:sldLayoutId id="2147484257" r:id="rId20"/>
    <p:sldLayoutId id="2147484258" r:id="rId21"/>
    <p:sldLayoutId id="2147484259" r:id="rId22"/>
    <p:sldLayoutId id="2147484260" r:id="rId23"/>
    <p:sldLayoutId id="2147484261" r:id="rId24"/>
    <p:sldLayoutId id="2147484262" r:id="rId25"/>
    <p:sldLayoutId id="2147484263"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87.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87.xml"/></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8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7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5.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emf"/><Relationship Id="rId1" Type="http://schemas.openxmlformats.org/officeDocument/2006/relationships/slideLayout" Target="../slideLayouts/slideLayout33.xml"/><Relationship Id="rId5" Type="http://schemas.openxmlformats.org/officeDocument/2006/relationships/image" Target="../media/image21.png"/><Relationship Id="rId4" Type="http://schemas.openxmlformats.org/officeDocument/2006/relationships/image" Target="../media/image20.png"/></Relationships>
</file>

<file path=ppt/slides/_rels/slide2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5.xml"/></Relationships>
</file>

<file path=ppt/slides/_rels/slide2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9.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75.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75.xml"/></Relationships>
</file>

<file path=ppt/slides/_rels/slide28.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4.xml"/><Relationship Id="rId1" Type="http://schemas.openxmlformats.org/officeDocument/2006/relationships/slideLayout" Target="../slideLayouts/slideLayout7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31.xml.rels><?xml version="1.0" encoding="UTF-8" standalone="yes"?>
<Relationships xmlns="http://schemas.openxmlformats.org/package/2006/relationships"><Relationship Id="rId3" Type="http://schemas.openxmlformats.org/officeDocument/2006/relationships/hyperlink" Target="http://github.com/OneDrive/onedrive-explorer-win" TargetMode="External"/><Relationship Id="rId2" Type="http://schemas.openxmlformats.org/officeDocument/2006/relationships/hyperlink" Target="http://github.com/OneDrive/onedrive-explorer-js" TargetMode="External"/><Relationship Id="rId1" Type="http://schemas.openxmlformats.org/officeDocument/2006/relationships/slideLayout" Target="../slideLayouts/slideLayout76.xml"/><Relationship Id="rId4" Type="http://schemas.openxmlformats.org/officeDocument/2006/relationships/hyperlink" Target="https://dev.onedrive.com/sdk/javascript-picker-saver.htm"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dev.onedrive.com/" TargetMode="External"/><Relationship Id="rId2" Type="http://schemas.openxmlformats.org/officeDocument/2006/relationships/hyperlink" Target="https://msdn.microsoft.com/office/office365/APi/files-rest-operations" TargetMode="External"/><Relationship Id="rId1" Type="http://schemas.openxmlformats.org/officeDocument/2006/relationships/slideLayout" Target="../slideLayouts/slideLayout76.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95.xml"/></Relationships>
</file>

<file path=ppt/slides/_rels/slide34.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16.xml"/><Relationship Id="rId1" Type="http://schemas.openxmlformats.org/officeDocument/2006/relationships/slideLayout" Target="../slideLayouts/slideLayout113.xml"/><Relationship Id="rId5" Type="http://schemas.openxmlformats.org/officeDocument/2006/relationships/image" Target="../media/image38.emf"/><Relationship Id="rId4" Type="http://schemas.openxmlformats.org/officeDocument/2006/relationships/image" Target="../media/image37.emf"/></Relationships>
</file>

<file path=ppt/slides/_rels/slide35.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17.xml"/><Relationship Id="rId1" Type="http://schemas.openxmlformats.org/officeDocument/2006/relationships/slideLayout" Target="../slideLayouts/slideLayout113.xml"/><Relationship Id="rId6" Type="http://schemas.openxmlformats.org/officeDocument/2006/relationships/image" Target="../media/image40.emf"/><Relationship Id="rId11" Type="http://schemas.openxmlformats.org/officeDocument/2006/relationships/image" Target="../media/image42.png"/><Relationship Id="rId5" Type="http://schemas.openxmlformats.org/officeDocument/2006/relationships/image" Target="../media/image39.emf"/><Relationship Id="rId10" Type="http://schemas.openxmlformats.org/officeDocument/2006/relationships/image" Target="../media/image41.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xml"/><Relationship Id="rId1" Type="http://schemas.openxmlformats.org/officeDocument/2006/relationships/slideLayout" Target="../slideLayouts/slideLayout103.xml"/><Relationship Id="rId4" Type="http://schemas.openxmlformats.org/officeDocument/2006/relationships/image" Target="../media/image24.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6.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75.xml"/><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Sharing</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10</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2641" y="1083765"/>
            <a:ext cx="6569009" cy="366553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44017" y="2916534"/>
            <a:ext cx="4999153" cy="3132091"/>
          </a:xfrm>
          <a:prstGeom prst="rect">
            <a:avLst/>
          </a:prstGeom>
        </p:spPr>
      </p:pic>
      <p:sp>
        <p:nvSpPr>
          <p:cNvPr id="6" name="Bent-Up Arrow 5"/>
          <p:cNvSpPr/>
          <p:nvPr/>
        </p:nvSpPr>
        <p:spPr bwMode="auto">
          <a:xfrm rot="5400000">
            <a:off x="3562533" y="4614001"/>
            <a:ext cx="659581" cy="703385"/>
          </a:xfrm>
          <a:prstGeom prst="bentUp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4524473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OneDrive for Business Sync</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11</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174" y="1436197"/>
            <a:ext cx="11195115" cy="3969521"/>
          </a:xfrm>
          <a:prstGeom prst="rect">
            <a:avLst/>
          </a:prstGeom>
        </p:spPr>
      </p:pic>
    </p:spTree>
    <p:extLst>
      <p:ext uri="{BB962C8B-B14F-4D97-AF65-F5344CB8AC3E}">
        <p14:creationId xmlns:p14="http://schemas.microsoft.com/office/powerpoint/2010/main" val="351696039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Files API</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12</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1679346"/>
            <a:ext cx="10058400" cy="4399199"/>
          </a:xfrm>
          <a:prstGeom prst="rect">
            <a:avLst/>
          </a:prstGeom>
        </p:spPr>
      </p:pic>
      <p:sp>
        <p:nvSpPr>
          <p:cNvPr id="5" name="TextBox 4"/>
          <p:cNvSpPr txBox="1"/>
          <p:nvPr/>
        </p:nvSpPr>
        <p:spPr>
          <a:xfrm>
            <a:off x="801043" y="1112843"/>
            <a:ext cx="2804422" cy="369332"/>
          </a:xfrm>
          <a:prstGeom prst="rect">
            <a:avLst/>
          </a:prstGeom>
          <a:noFill/>
        </p:spPr>
        <p:txBody>
          <a:bodyPr wrap="none" lIns="0" tIns="0" rIns="0" bIns="0" rtlCol="0">
            <a:spAutoFit/>
          </a:bodyPr>
          <a:lstStyle/>
          <a:p>
            <a:r>
              <a:rPr lang="en-US" sz="2400" spc="-70" dirty="0" smtClean="0">
                <a:gradFill>
                  <a:gsLst>
                    <a:gs pos="2917">
                      <a:srgbClr val="797A7D"/>
                    </a:gs>
                    <a:gs pos="95000">
                      <a:srgbClr val="797A7D"/>
                    </a:gs>
                  </a:gsLst>
                  <a:lin ang="5400000" scaled="0"/>
                </a:gradFill>
              </a:rPr>
              <a:t>https://[site]/_api/Files</a:t>
            </a:r>
          </a:p>
        </p:txBody>
      </p:sp>
    </p:spTree>
    <p:extLst>
      <p:ext uri="{BB962C8B-B14F-4D97-AF65-F5344CB8AC3E}">
        <p14:creationId xmlns:p14="http://schemas.microsoft.com/office/powerpoint/2010/main" val="422839459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Navigating Items Your Way</a:t>
            </a:r>
            <a:endParaRPr lang="en-US" dirty="0"/>
          </a:p>
        </p:txBody>
      </p:sp>
      <p:sp>
        <p:nvSpPr>
          <p:cNvPr id="2" name="Text Placeholder 1"/>
          <p:cNvSpPr>
            <a:spLocks noGrp="1"/>
          </p:cNvSpPr>
          <p:nvPr>
            <p:ph type="body" sz="quarter" idx="10"/>
          </p:nvPr>
        </p:nvSpPr>
        <p:spPr/>
        <p:txBody>
          <a:bodyPr/>
          <a:lstStyle/>
          <a:p>
            <a:r>
              <a:rPr lang="en-US" sz="3200" dirty="0"/>
              <a:t>Use the colon to denote a path within the drive</a:t>
            </a:r>
            <a:endParaRPr lang="en-US" sz="3528" dirty="0" smtClean="0"/>
          </a:p>
          <a:p>
            <a:pPr lvl="1"/>
            <a:r>
              <a:rPr lang="en-US" sz="2328" dirty="0" smtClean="0"/>
              <a:t>/</a:t>
            </a:r>
            <a:r>
              <a:rPr lang="en-US" sz="2328" dirty="0"/>
              <a:t>drive/root:/Contoso/</a:t>
            </a:r>
            <a:r>
              <a:rPr lang="en-US" sz="2328" dirty="0" err="1"/>
              <a:t>ProjectA</a:t>
            </a:r>
            <a:r>
              <a:rPr lang="en-US" sz="2328" dirty="0"/>
              <a:t>:/children</a:t>
            </a:r>
          </a:p>
          <a:p>
            <a:pPr lvl="1"/>
            <a:r>
              <a:rPr lang="en-US" sz="2328" dirty="0"/>
              <a:t>/</a:t>
            </a:r>
            <a:r>
              <a:rPr lang="en-US" sz="2328" dirty="0" smtClean="0"/>
              <a:t>drive/items/F0A1291828!101/children</a:t>
            </a:r>
            <a:endParaRPr lang="en-US" sz="3528" dirty="0"/>
          </a:p>
          <a:p>
            <a:endParaRPr lang="en-US" sz="3200" dirty="0" smtClean="0"/>
          </a:p>
          <a:p>
            <a:r>
              <a:rPr lang="en-US" sz="3200" dirty="0" smtClean="0"/>
              <a:t>Combine </a:t>
            </a:r>
            <a:r>
              <a:rPr lang="en-US" sz="3200" dirty="0"/>
              <a:t>ID and Path</a:t>
            </a:r>
          </a:p>
          <a:p>
            <a:pPr lvl="1"/>
            <a:r>
              <a:rPr lang="en-US" sz="2328" dirty="0" smtClean="0"/>
              <a:t>/</a:t>
            </a:r>
            <a:r>
              <a:rPr lang="en-US" sz="2328" dirty="0"/>
              <a:t>drive/items/F0A..19:/document1.docx</a:t>
            </a:r>
          </a:p>
          <a:p>
            <a:endParaRPr lang="en-US" sz="3200" dirty="0" smtClean="0"/>
          </a:p>
          <a:p>
            <a:r>
              <a:rPr lang="en-US" sz="3200" dirty="0" smtClean="0"/>
              <a:t>Address </a:t>
            </a:r>
            <a:r>
              <a:rPr lang="en-US" sz="3200" dirty="0"/>
              <a:t>entities on </a:t>
            </a:r>
            <a:r>
              <a:rPr lang="en-US" sz="3200" dirty="0" smtClean="0"/>
              <a:t>items</a:t>
            </a:r>
            <a:endParaRPr lang="en-US" sz="3528" dirty="0"/>
          </a:p>
          <a:p>
            <a:pPr lvl="1"/>
            <a:r>
              <a:rPr lang="en-US" sz="2328" dirty="0"/>
              <a:t>/drive/items/F0A..19/thumbnails/0/large</a:t>
            </a:r>
          </a:p>
        </p:txBody>
      </p:sp>
    </p:spTree>
    <p:extLst>
      <p:ext uri="{BB962C8B-B14F-4D97-AF65-F5344CB8AC3E}">
        <p14:creationId xmlns:p14="http://schemas.microsoft.com/office/powerpoint/2010/main" val="22371235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Sync Changes</a:t>
            </a:r>
            <a:endParaRPr lang="en-US" dirty="0"/>
          </a:p>
        </p:txBody>
      </p:sp>
      <p:sp>
        <p:nvSpPr>
          <p:cNvPr id="2" name="Text Placeholder 1"/>
          <p:cNvSpPr>
            <a:spLocks noGrp="1"/>
          </p:cNvSpPr>
          <p:nvPr>
            <p:ph type="body" sz="quarter" idx="10"/>
          </p:nvPr>
        </p:nvSpPr>
        <p:spPr/>
        <p:txBody>
          <a:bodyPr/>
          <a:lstStyle/>
          <a:p>
            <a:r>
              <a:rPr lang="en-US" dirty="0" smtClean="0"/>
              <a:t>Callable on any folder, not just the root</a:t>
            </a:r>
          </a:p>
          <a:p>
            <a:r>
              <a:rPr lang="en-US" dirty="0" smtClean="0"/>
              <a:t>Based on a sync token, returns items changed since token was generated</a:t>
            </a:r>
          </a:p>
          <a:p>
            <a:r>
              <a:rPr lang="en-US" dirty="0" smtClean="0"/>
              <a:t>Deleted items are returned with ‘deleted’ property</a:t>
            </a:r>
          </a:p>
          <a:p>
            <a:r>
              <a:rPr lang="en-US" dirty="0" smtClean="0"/>
              <a:t>Moving an item out of the hierarchy will make you </a:t>
            </a:r>
            <a:r>
              <a:rPr lang="en-US" dirty="0" err="1" smtClean="0"/>
              <a:t>resync</a:t>
            </a:r>
            <a:endParaRPr lang="en-US" dirty="0"/>
          </a:p>
        </p:txBody>
      </p:sp>
    </p:spTree>
    <p:extLst>
      <p:ext uri="{BB962C8B-B14F-4D97-AF65-F5344CB8AC3E}">
        <p14:creationId xmlns:p14="http://schemas.microsoft.com/office/powerpoint/2010/main" val="173041865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App Folders</a:t>
            </a:r>
            <a:endParaRPr lang="en-US" dirty="0"/>
          </a:p>
        </p:txBody>
      </p:sp>
      <p:sp>
        <p:nvSpPr>
          <p:cNvPr id="2" name="Text Placeholder 1"/>
          <p:cNvSpPr>
            <a:spLocks noGrp="1"/>
          </p:cNvSpPr>
          <p:nvPr>
            <p:ph type="body" sz="quarter" idx="10"/>
          </p:nvPr>
        </p:nvSpPr>
        <p:spPr/>
        <p:txBody>
          <a:bodyPr/>
          <a:lstStyle/>
          <a:p>
            <a:r>
              <a:rPr lang="en-US" dirty="0"/>
              <a:t>A home for content created in your app</a:t>
            </a:r>
          </a:p>
          <a:p>
            <a:r>
              <a:rPr lang="en-US" dirty="0" smtClean="0"/>
              <a:t>Keep your app files in a known location</a:t>
            </a:r>
          </a:p>
          <a:p>
            <a:r>
              <a:rPr lang="en-US" dirty="0" smtClean="0"/>
              <a:t>No need to create folders</a:t>
            </a:r>
          </a:p>
          <a:p>
            <a:r>
              <a:rPr lang="en-US" dirty="0" smtClean="0"/>
              <a:t>Restricted access to only your folder makes your app more trustworthy</a:t>
            </a:r>
          </a:p>
          <a:p>
            <a:endParaRPr lang="en-US" dirty="0"/>
          </a:p>
        </p:txBody>
      </p:sp>
    </p:spTree>
    <p:extLst>
      <p:ext uri="{BB962C8B-B14F-4D97-AF65-F5344CB8AC3E}">
        <p14:creationId xmlns:p14="http://schemas.microsoft.com/office/powerpoint/2010/main" val="161000909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Large Files</a:t>
            </a:r>
            <a:endParaRPr lang="en-US" dirty="0"/>
          </a:p>
        </p:txBody>
      </p:sp>
      <p:sp>
        <p:nvSpPr>
          <p:cNvPr id="2" name="Text Placeholder 1"/>
          <p:cNvSpPr>
            <a:spLocks noGrp="1"/>
          </p:cNvSpPr>
          <p:nvPr>
            <p:ph type="body" sz="quarter" idx="10"/>
          </p:nvPr>
        </p:nvSpPr>
        <p:spPr/>
        <p:txBody>
          <a:bodyPr/>
          <a:lstStyle/>
          <a:p>
            <a:r>
              <a:rPr lang="en-US" dirty="0"/>
              <a:t>Upload up to 10 GB using this method </a:t>
            </a:r>
            <a:endParaRPr lang="en-US" dirty="0" smtClean="0"/>
          </a:p>
          <a:p>
            <a:pPr lvl="1"/>
            <a:r>
              <a:rPr lang="en-US" dirty="0" smtClean="0"/>
              <a:t>/</a:t>
            </a:r>
            <a:r>
              <a:rPr lang="en-US" dirty="0" err="1" smtClean="0"/>
              <a:t>upload.createSession</a:t>
            </a:r>
            <a:endParaRPr lang="en-US" dirty="0" smtClean="0"/>
          </a:p>
          <a:p>
            <a:pPr lvl="2"/>
            <a:r>
              <a:rPr lang="en-US" dirty="0" smtClean="0"/>
              <a:t>Provide the details of the file you are uploading</a:t>
            </a:r>
          </a:p>
          <a:p>
            <a:r>
              <a:rPr lang="en-US" dirty="0"/>
              <a:t>If the file is available on the internet, use Upload From URL instead </a:t>
            </a:r>
            <a:endParaRPr lang="en-US" dirty="0" smtClean="0"/>
          </a:p>
          <a:p>
            <a:pPr lvl="1"/>
            <a:r>
              <a:rPr lang="en-US" dirty="0" smtClean="0"/>
              <a:t>PUT fragments until complete</a:t>
            </a:r>
          </a:p>
          <a:p>
            <a:pPr lvl="2"/>
            <a:r>
              <a:rPr lang="en-US" dirty="0" smtClean="0"/>
              <a:t>Create and upload requests with sequential fragments of the file until the whole file is uploaded</a:t>
            </a:r>
          </a:p>
          <a:p>
            <a:pPr lvl="2"/>
            <a:r>
              <a:rPr lang="en-US" dirty="0" smtClean="0"/>
              <a:t>When the last fragment is received, the file is added to the user’s OneDrive</a:t>
            </a:r>
          </a:p>
          <a:p>
            <a:endParaRPr lang="en-US" dirty="0"/>
          </a:p>
        </p:txBody>
      </p:sp>
    </p:spTree>
    <p:extLst>
      <p:ext uri="{BB962C8B-B14F-4D97-AF65-F5344CB8AC3E}">
        <p14:creationId xmlns:p14="http://schemas.microsoft.com/office/powerpoint/2010/main" val="85636382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File Operations with </a:t>
            </a:r>
            <a:r>
              <a:rPr lang="en-US" dirty="0" err="1"/>
              <a:t>SharePointClient</a:t>
            </a:r>
            <a:endParaRPr lang="en-US" dirty="0"/>
          </a:p>
        </p:txBody>
      </p:sp>
    </p:spTree>
    <p:extLst>
      <p:ext uri="{BB962C8B-B14F-4D97-AF65-F5344CB8AC3E}">
        <p14:creationId xmlns:p14="http://schemas.microsoft.com/office/powerpoint/2010/main" val="2317419649"/>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96589"/>
            <a:ext cx="11149013" cy="4370197"/>
          </a:xfrm>
        </p:spPr>
        <p:txBody>
          <a:bodyPr/>
          <a:lstStyle/>
          <a:p>
            <a:r>
              <a:rPr lang="en-US" dirty="0"/>
              <a:t>Discovery Service discovers “</a:t>
            </a:r>
            <a:r>
              <a:rPr lang="en-US" dirty="0" err="1"/>
              <a:t>MyFiles</a:t>
            </a:r>
            <a:r>
              <a:rPr lang="en-US" dirty="0"/>
              <a:t>” </a:t>
            </a:r>
            <a:r>
              <a:rPr lang="en-US" dirty="0" smtClean="0"/>
              <a:t>capability</a:t>
            </a:r>
          </a:p>
          <a:p>
            <a:pPr lvl="1"/>
            <a:r>
              <a:rPr lang="en-US" dirty="0" smtClean="0"/>
              <a:t>Returns tenant and user-specific URL for user’s OneDrive for Business</a:t>
            </a:r>
            <a:endParaRPr lang="en-US" dirty="0"/>
          </a:p>
          <a:p>
            <a:r>
              <a:rPr lang="en-US" dirty="0" err="1" smtClean="0"/>
              <a:t>SharePointClient.Files</a:t>
            </a:r>
            <a:r>
              <a:rPr lang="en-US" dirty="0" smtClean="0"/>
              <a:t> abstracts Files API</a:t>
            </a:r>
          </a:p>
          <a:p>
            <a:pPr lvl="1"/>
            <a:endParaRPr lang="en-US" dirty="0"/>
          </a:p>
        </p:txBody>
      </p:sp>
      <p:sp>
        <p:nvSpPr>
          <p:cNvPr id="3" name="Title 2"/>
          <p:cNvSpPr>
            <a:spLocks noGrp="1"/>
          </p:cNvSpPr>
          <p:nvPr>
            <p:ph type="title"/>
          </p:nvPr>
        </p:nvSpPr>
        <p:spPr/>
        <p:txBody>
          <a:bodyPr/>
          <a:lstStyle/>
          <a:p>
            <a:r>
              <a:rPr lang="en-US" dirty="0" err="1" smtClean="0"/>
              <a:t>SharePointClient</a:t>
            </a:r>
            <a:r>
              <a:rPr lang="en-US" dirty="0" smtClean="0"/>
              <a:t> class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18</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8926" y="2951116"/>
            <a:ext cx="7825111" cy="2716154"/>
          </a:xfrm>
          <a:prstGeom prst="rect">
            <a:avLst/>
          </a:prstGeom>
        </p:spPr>
      </p:pic>
    </p:spTree>
    <p:extLst>
      <p:ext uri="{BB962C8B-B14F-4D97-AF65-F5344CB8AC3E}">
        <p14:creationId xmlns:p14="http://schemas.microsoft.com/office/powerpoint/2010/main" val="239929447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159626"/>
          </a:xfrm>
        </p:spPr>
        <p:txBody>
          <a:bodyPr/>
          <a:lstStyle/>
          <a:p>
            <a:r>
              <a:rPr lang="en-US" dirty="0" smtClean="0"/>
              <a:t>Read Files collection</a:t>
            </a:r>
          </a:p>
          <a:p>
            <a:r>
              <a:rPr lang="en-US" dirty="0" smtClean="0"/>
              <a:t>Can also read an individual Folder</a:t>
            </a:r>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19</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0082938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a16="http://schemas.microsoft.com/office/drawing/2014/main"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a16="http://schemas.microsoft.com/office/drawing/2014/main"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a16="http://schemas.microsoft.com/office/drawing/2014/main"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67371" marR="67371" marT="33685" marB="33685" anchor="ctr"/>
                </a:tc>
                <a:extLst>
                  <a:ext uri="{0D108BD9-81ED-4DB2-BD59-A6C34878D82A}">
                    <a16:rowId xmlns:a16="http://schemas.microsoft.com/office/drawing/2014/main"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Apps for SharePoint</a:t>
                      </a:r>
                    </a:p>
                  </a:txBody>
                  <a:tcPr marL="67371" marR="67371" marT="33685" marB="33685" anchor="ctr"/>
                </a:tc>
                <a:extLst>
                  <a:ext uri="{0D108BD9-81ED-4DB2-BD59-A6C34878D82A}">
                    <a16:rowId xmlns:a16="http://schemas.microsoft.com/office/drawing/2014/main"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a16="http://schemas.microsoft.com/office/drawing/2014/main"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 Office 365 APIs</a:t>
                      </a:r>
                    </a:p>
                  </a:txBody>
                  <a:tcPr marL="67371" marR="67371" marT="33685" marB="33685" anchor="ctr"/>
                </a:tc>
                <a:extLst>
                  <a:ext uri="{0D108BD9-81ED-4DB2-BD59-A6C34878D82A}">
                    <a16:rowId xmlns:a16="http://schemas.microsoft.com/office/drawing/2014/main"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70" normalizeH="0" baseline="0" noProof="0" dirty="0" smtClean="0">
                <a:ln>
                  <a:noFill/>
                </a:ln>
                <a:solidFill>
                  <a:srgbClr val="FFFFFF"/>
                </a:solidFill>
                <a:effectLst/>
                <a:uLnTx/>
                <a:uFillTx/>
                <a:latin typeface="Segoe UI"/>
                <a:ea typeface="+mn-ea"/>
                <a:cs typeface="+mn-cs"/>
              </a:rPr>
              <a:t>dev.office.com/training</a:t>
            </a:r>
          </a:p>
        </p:txBody>
      </p:sp>
    </p:spTree>
    <p:extLst>
      <p:ext uri="{BB962C8B-B14F-4D97-AF65-F5344CB8AC3E}">
        <p14:creationId xmlns:p14="http://schemas.microsoft.com/office/powerpoint/2010/main" val="30256436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Use </a:t>
            </a:r>
            <a:r>
              <a:rPr lang="en-US" dirty="0" err="1" smtClean="0"/>
              <a:t>AddAsync</a:t>
            </a:r>
            <a:r>
              <a:rPr lang="en-US" dirty="0" smtClean="0"/>
              <a:t> method</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20</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683" y="3547219"/>
            <a:ext cx="8244332" cy="695616"/>
          </a:xfrm>
          <a:prstGeom prst="rect">
            <a:avLst/>
          </a:prstGeom>
        </p:spPr>
      </p:pic>
    </p:spTree>
    <p:extLst>
      <p:ext uri="{BB962C8B-B14F-4D97-AF65-F5344CB8AC3E}">
        <p14:creationId xmlns:p14="http://schemas.microsoft.com/office/powerpoint/2010/main" val="366308024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Get the target file using </a:t>
            </a:r>
            <a:r>
              <a:rPr lang="en-US" dirty="0" err="1" smtClean="0"/>
              <a:t>GetByAsync</a:t>
            </a:r>
            <a:r>
              <a:rPr lang="en-US" dirty="0" smtClean="0"/>
              <a:t> method</a:t>
            </a:r>
          </a:p>
          <a:p>
            <a:r>
              <a:rPr lang="en-US" dirty="0" smtClean="0"/>
              <a:t>Delete using </a:t>
            </a:r>
            <a:r>
              <a:rPr lang="en-US" dirty="0" err="1" smtClean="0"/>
              <a:t>DeleteAsync</a:t>
            </a:r>
            <a:r>
              <a:rPr lang="en-US" dirty="0" smtClean="0"/>
              <a:t> method</a:t>
            </a:r>
            <a:endParaRPr lang="en-US" dirty="0"/>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21</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4032471"/>
            <a:ext cx="7372862" cy="770642"/>
          </a:xfrm>
          <a:prstGeom prst="rect">
            <a:avLst/>
          </a:prstGeom>
        </p:spPr>
      </p:pic>
    </p:spTree>
    <p:extLst>
      <p:ext uri="{BB962C8B-B14F-4D97-AF65-F5344CB8AC3E}">
        <p14:creationId xmlns:p14="http://schemas.microsoft.com/office/powerpoint/2010/main" val="194002597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the </a:t>
            </a:r>
            <a:r>
              <a:rPr lang="en-US" dirty="0" err="1" smtClean="0"/>
              <a:t>SharePointClient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905904021"/>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File Operations with REST</a:t>
            </a:r>
            <a:endParaRPr lang="en-US" dirty="0"/>
          </a:p>
        </p:txBody>
      </p:sp>
    </p:spTree>
    <p:extLst>
      <p:ext uri="{BB962C8B-B14F-4D97-AF65-F5344CB8AC3E}">
        <p14:creationId xmlns:p14="http://schemas.microsoft.com/office/powerpoint/2010/main" val="654490879"/>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42232"/>
            <a:ext cx="11650487" cy="5815768"/>
          </a:xfrm>
        </p:spPr>
        <p:txBody>
          <a:bodyPr/>
          <a:lstStyle/>
          <a:p>
            <a:r>
              <a:rPr lang="en-US" sz="2352" b="1" dirty="0"/>
              <a:t>Get the metadata for all files in OneDrive</a:t>
            </a:r>
          </a:p>
          <a:p>
            <a:r>
              <a:rPr lang="en-US" sz="2352" dirty="0"/>
              <a:t>GET http://&lt;onedrive&gt;/_api/Files</a:t>
            </a:r>
          </a:p>
          <a:p>
            <a:endParaRPr lang="en-US" sz="1960" dirty="0"/>
          </a:p>
          <a:p>
            <a:r>
              <a:rPr lang="en-US" sz="2352" b="1" dirty="0"/>
              <a:t>Get the metadata for a folder in OneDrive</a:t>
            </a:r>
          </a:p>
          <a:p>
            <a:r>
              <a:rPr lang="en-US" sz="2352" dirty="0"/>
              <a:t>GET http://&lt;onedrive&gt;/_api/Files('folder')</a:t>
            </a:r>
          </a:p>
          <a:p>
            <a:endParaRPr lang="en-US" sz="1960" dirty="0"/>
          </a:p>
          <a:p>
            <a:r>
              <a:rPr lang="en-US" sz="2352" b="1" dirty="0"/>
              <a:t>Get the metadata for the children of a folder in OneDrive</a:t>
            </a:r>
          </a:p>
          <a:p>
            <a:r>
              <a:rPr lang="en-US" sz="2352" dirty="0"/>
              <a:t>GET http://&lt;onedrive&gt;/_api/Files('folder')/Children</a:t>
            </a:r>
          </a:p>
          <a:p>
            <a:endParaRPr lang="en-US" sz="1960" dirty="0"/>
          </a:p>
          <a:p>
            <a:r>
              <a:rPr lang="en-US" sz="2352" b="1" dirty="0"/>
              <a:t>Get the metadata for a single file in OneDrive</a:t>
            </a:r>
          </a:p>
          <a:p>
            <a:r>
              <a:rPr lang="en-US" sz="2352" dirty="0"/>
              <a:t>GET http://&lt;onedrive&gt;/_api/Files('folder/filename.docx')</a:t>
            </a:r>
          </a:p>
          <a:p>
            <a:endParaRPr lang="en-US" sz="1960" dirty="0"/>
          </a:p>
          <a:p>
            <a:r>
              <a:rPr lang="en-US" sz="2352" b="1" dirty="0"/>
              <a:t>Download a single file from OneDrive</a:t>
            </a:r>
          </a:p>
          <a:p>
            <a:r>
              <a:rPr lang="en-US" sz="2352" dirty="0"/>
              <a:t>GET http://&lt;onedrive&gt;/_api/Files('folder/filename.docx')/download</a:t>
            </a:r>
          </a:p>
          <a:p>
            <a:endParaRPr lang="en-US" sz="2352" dirty="0"/>
          </a:p>
        </p:txBody>
      </p:sp>
    </p:spTree>
    <p:extLst>
      <p:ext uri="{BB962C8B-B14F-4D97-AF65-F5344CB8AC3E}">
        <p14:creationId xmlns:p14="http://schemas.microsoft.com/office/powerpoint/2010/main" val="1100292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OneDrive for Business Files REST API</a:t>
            </a:r>
            <a:endParaRPr lang="en-US" dirty="0"/>
          </a:p>
        </p:txBody>
      </p:sp>
      <p:sp>
        <p:nvSpPr>
          <p:cNvPr id="5" name="Text Placeholder 4"/>
          <p:cNvSpPr>
            <a:spLocks noGrp="1"/>
          </p:cNvSpPr>
          <p:nvPr>
            <p:ph type="body" sz="quarter" idx="10"/>
          </p:nvPr>
        </p:nvSpPr>
        <p:spPr>
          <a:xfrm>
            <a:off x="268374" y="1092831"/>
            <a:ext cx="11650487" cy="5417593"/>
          </a:xfrm>
        </p:spPr>
        <p:txBody>
          <a:bodyPr/>
          <a:lstStyle/>
          <a:p>
            <a:r>
              <a:rPr lang="en-US" sz="2352" b="1" dirty="0"/>
              <a:t>Upload a file to the specified path in OneDrive (pass file in body)</a:t>
            </a:r>
          </a:p>
          <a:p>
            <a:r>
              <a:rPr lang="en-US" sz="2352" dirty="0"/>
              <a:t>POST /_api/Files/Add(name='folder/filename.</a:t>
            </a:r>
            <a:r>
              <a:rPr lang="en-US" sz="2352" dirty="0" err="1"/>
              <a:t>docx</a:t>
            </a:r>
            <a:r>
              <a:rPr lang="en-US" sz="2352" dirty="0"/>
              <a:t>',overwrite=&lt;</a:t>
            </a:r>
            <a:r>
              <a:rPr lang="en-US" sz="2352" dirty="0" err="1"/>
              <a:t>bool</a:t>
            </a:r>
            <a:r>
              <a:rPr lang="en-US" sz="2352" dirty="0"/>
              <a:t>&gt;)</a:t>
            </a:r>
          </a:p>
          <a:p>
            <a:endParaRPr lang="en-US" sz="1960" dirty="0"/>
          </a:p>
          <a:p>
            <a:r>
              <a:rPr lang="en-US" sz="2352" b="1" dirty="0"/>
              <a:t>Delete a file from OneDrive</a:t>
            </a:r>
          </a:p>
          <a:p>
            <a:r>
              <a:rPr lang="en-US" sz="2352" dirty="0"/>
              <a:t>DELETE /_api/Files('folder/filename.docx')</a:t>
            </a:r>
          </a:p>
          <a:p>
            <a:endParaRPr lang="en-US" sz="1960" dirty="0"/>
          </a:p>
          <a:p>
            <a:r>
              <a:rPr lang="en-US" sz="2352" b="1" dirty="0"/>
              <a:t>Get metadata for a folder and its children</a:t>
            </a:r>
          </a:p>
          <a:p>
            <a:r>
              <a:rPr lang="en-US" sz="2352" dirty="0"/>
              <a:t>GET /_</a:t>
            </a:r>
            <a:r>
              <a:rPr lang="en-US" sz="2352" dirty="0" err="1"/>
              <a:t>api</a:t>
            </a:r>
            <a:r>
              <a:rPr lang="en-US" sz="2352" dirty="0"/>
              <a:t>/Files('folder')?$expand=Children</a:t>
            </a:r>
          </a:p>
          <a:p>
            <a:endParaRPr lang="en-US" sz="1960" dirty="0"/>
          </a:p>
          <a:p>
            <a:r>
              <a:rPr lang="en-US" sz="2352" b="1" dirty="0"/>
              <a:t>Get on selected metadata fields back for first 5 files in OneDrive</a:t>
            </a:r>
          </a:p>
          <a:p>
            <a:r>
              <a:rPr lang="en-US" sz="2352" dirty="0"/>
              <a:t>GET /_api/Files?$select=</a:t>
            </a:r>
            <a:r>
              <a:rPr lang="en-US" sz="2352" dirty="0" err="1"/>
              <a:t>Name,Id,TimeCreated,Size</a:t>
            </a:r>
            <a:r>
              <a:rPr lang="en-US" sz="2352" dirty="0"/>
              <a:t>&amp;$top=5</a:t>
            </a:r>
          </a:p>
          <a:p>
            <a:endParaRPr lang="en-US" sz="1960" dirty="0"/>
          </a:p>
          <a:p>
            <a:r>
              <a:rPr lang="en-US" sz="2352" b="1" dirty="0"/>
              <a:t>Use Files API on other document libraries</a:t>
            </a:r>
          </a:p>
          <a:p>
            <a:r>
              <a:rPr lang="en-US" sz="2352" dirty="0"/>
              <a:t>GET /_</a:t>
            </a:r>
            <a:r>
              <a:rPr lang="en-US" sz="2352" dirty="0" err="1"/>
              <a:t>api</a:t>
            </a:r>
            <a:r>
              <a:rPr lang="en-US" sz="2352" dirty="0"/>
              <a:t>/Lists/</a:t>
            </a:r>
            <a:r>
              <a:rPr lang="en-US" sz="2352" dirty="0" err="1"/>
              <a:t>GetByTitle</a:t>
            </a:r>
            <a:r>
              <a:rPr lang="en-US" sz="2352" dirty="0"/>
              <a:t>('</a:t>
            </a:r>
            <a:r>
              <a:rPr lang="en-US" sz="2352" dirty="0" err="1"/>
              <a:t>ListTitle</a:t>
            </a:r>
            <a:r>
              <a:rPr lang="en-US" sz="2352" dirty="0"/>
              <a:t>')/Files</a:t>
            </a:r>
          </a:p>
        </p:txBody>
      </p:sp>
    </p:spTree>
    <p:extLst>
      <p:ext uri="{BB962C8B-B14F-4D97-AF65-F5344CB8AC3E}">
        <p14:creationId xmlns:p14="http://schemas.microsoft.com/office/powerpoint/2010/main" val="345022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1566707"/>
          </a:xfrm>
        </p:spPr>
        <p:txBody>
          <a:bodyPr/>
          <a:lstStyle/>
          <a:p>
            <a:r>
              <a:rPr lang="en-US" dirty="0" smtClean="0"/>
              <a:t>GET Files endpoint</a:t>
            </a:r>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26</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657" y="3130267"/>
            <a:ext cx="9214840" cy="2707825"/>
          </a:xfrm>
          <a:prstGeom prst="rect">
            <a:avLst/>
          </a:prstGeom>
        </p:spPr>
      </p:pic>
    </p:spTree>
    <p:extLst>
      <p:ext uri="{BB962C8B-B14F-4D97-AF65-F5344CB8AC3E}">
        <p14:creationId xmlns:p14="http://schemas.microsoft.com/office/powerpoint/2010/main" val="353251941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POST to Add endpoint</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27</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758" y="2977179"/>
            <a:ext cx="8965228" cy="3122170"/>
          </a:xfrm>
          <a:prstGeom prst="rect">
            <a:avLst/>
          </a:prstGeom>
        </p:spPr>
      </p:pic>
    </p:spTree>
    <p:extLst>
      <p:ext uri="{BB962C8B-B14F-4D97-AF65-F5344CB8AC3E}">
        <p14:creationId xmlns:p14="http://schemas.microsoft.com/office/powerpoint/2010/main" val="264672092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913564"/>
          </a:xfrm>
        </p:spPr>
        <p:txBody>
          <a:bodyPr/>
          <a:lstStyle/>
          <a:p>
            <a:r>
              <a:rPr lang="en-US" dirty="0" smtClean="0"/>
              <a:t>DELETE the target file ID</a:t>
            </a:r>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28</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2536260"/>
            <a:ext cx="10067144" cy="2719028"/>
          </a:xfrm>
          <a:prstGeom prst="rect">
            <a:avLst/>
          </a:prstGeom>
        </p:spPr>
      </p:pic>
    </p:spTree>
    <p:extLst>
      <p:ext uri="{BB962C8B-B14F-4D97-AF65-F5344CB8AC3E}">
        <p14:creationId xmlns:p14="http://schemas.microsoft.com/office/powerpoint/2010/main" val="412098483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REST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847930355"/>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3852056370"/>
              </p:ext>
            </p:extLst>
          </p:nvPr>
        </p:nvGraphicFramePr>
        <p:xfrm>
          <a:off x="438838" y="1244303"/>
          <a:ext cx="11225057" cy="4093821"/>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val="1253488153"/>
                    </a:ext>
                  </a:extLst>
                </a:gridCol>
              </a:tblGrid>
              <a:tr h="1106101">
                <a:tc>
                  <a:txBody>
                    <a:bodyPr/>
                    <a:lstStyle/>
                    <a:p>
                      <a:r>
                        <a:rPr lang="en-US" sz="2400" dirty="0" smtClean="0"/>
                        <a:t>Deep Dive into Integrating Office 365 APIs with Web Applications</a:t>
                      </a:r>
                      <a:endParaRPr lang="en-US" sz="2400" dirty="0"/>
                    </a:p>
                  </a:txBody>
                  <a:tcPr marL="91403" marR="91403" marT="45701" marB="45701" anchor="ctr"/>
                </a:tc>
                <a:extLst>
                  <a:ext uri="{0D108BD9-81ED-4DB2-BD59-A6C34878D82A}">
                    <a16:rowId xmlns:a16="http://schemas.microsoft.com/office/drawing/2014/main" val="829859176"/>
                  </a:ext>
                </a:extLst>
              </a:tr>
              <a:tr h="417220">
                <a:tc>
                  <a:txBody>
                    <a:bodyPr/>
                    <a:lstStyle/>
                    <a:p>
                      <a:r>
                        <a:rPr lang="en-US" sz="1800" b="0" dirty="0" smtClean="0"/>
                        <a:t>Module 1: Deep Dive into Azure AD with the Office 365 APIs</a:t>
                      </a:r>
                      <a:endParaRPr lang="en-US" sz="1800" b="0" baseline="0" dirty="0" smtClean="0"/>
                    </a:p>
                  </a:txBody>
                  <a:tcPr marL="91403" marR="91403" marT="45701" marB="45701" anchor="ctr"/>
                </a:tc>
                <a:extLst>
                  <a:ext uri="{0D108BD9-81ED-4DB2-BD59-A6C34878D82A}">
                    <a16:rowId xmlns:a16="http://schemas.microsoft.com/office/drawing/2014/main" val="1946132611"/>
                  </a:ext>
                </a:extLst>
              </a:tr>
              <a:tr h="41722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Office 365 APIs for Calendar,</a:t>
                      </a:r>
                      <a:r>
                        <a:rPr lang="en-US" sz="1800" b="0" baseline="0" dirty="0" smtClean="0"/>
                        <a:t> Mail, and Contacts</a:t>
                      </a:r>
                      <a:endParaRPr lang="en-US" sz="1800" b="0" dirty="0" smtClean="0"/>
                    </a:p>
                  </a:txBody>
                  <a:tcPr marL="91403" marR="91403" marT="45701" marB="45701" anchor="ctr"/>
                </a:tc>
                <a:extLst>
                  <a:ext uri="{0D108BD9-81ED-4DB2-BD59-A6C34878D82A}">
                    <a16:rowId xmlns:a16="http://schemas.microsoft.com/office/drawing/2014/main" val="3204002662"/>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3: Deep Dive into Office 365 APIs for OneDrive for Business</a:t>
                      </a:r>
                    </a:p>
                  </a:txBody>
                  <a:tcPr marL="91403" marR="91403" marT="45701" marB="45701" anchor="ctr"/>
                </a:tc>
                <a:extLst>
                  <a:ext uri="{0D108BD9-81ED-4DB2-BD59-A6C34878D82A}">
                    <a16:rowId xmlns:a16="http://schemas.microsoft.com/office/drawing/2014/main" val="4266278162"/>
                  </a:ext>
                </a:extLst>
              </a:tr>
              <a:tr h="48440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into Office 365 APIs for SharePoint Site services</a:t>
                      </a:r>
                      <a:endParaRPr lang="en-US" sz="1800" b="1" dirty="0" smtClean="0"/>
                    </a:p>
                  </a:txBody>
                  <a:tcPr marL="91403" marR="91403" marT="45701" marB="45701" anchor="ctr"/>
                </a:tc>
                <a:extLst>
                  <a:ext uri="{0D108BD9-81ED-4DB2-BD59-A6C34878D82A}">
                    <a16:rowId xmlns:a16="http://schemas.microsoft.com/office/drawing/2014/main" val="2405060554"/>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a:t>
                      </a:r>
                      <a:r>
                        <a:rPr lang="en-US" sz="1800" b="0" dirty="0" smtClean="0"/>
                        <a:t>Deep Dive into Office 365 APIs for Yammer services</a:t>
                      </a:r>
                    </a:p>
                  </a:txBody>
                  <a:tcPr marL="91403" marR="91403" marT="45701" marB="45701" anchor="ctr"/>
                </a:tc>
                <a:extLst>
                  <a:ext uri="{0D108BD9-81ED-4DB2-BD59-A6C34878D82A}">
                    <a16:rowId xmlns:a16="http://schemas.microsoft.com/office/drawing/2014/main" val="3069023435"/>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Office 365 APIs for Office Graph</a:t>
                      </a:r>
                    </a:p>
                  </a:txBody>
                  <a:tcPr marL="91403" marR="91403" marT="45701" marB="45701" anchor="ctr"/>
                </a:tc>
                <a:extLst>
                  <a:ext uri="{0D108BD9-81ED-4DB2-BD59-A6C34878D82A}">
                    <a16:rowId xmlns:a16="http://schemas.microsoft.com/office/drawing/2014/main" val="2293274207"/>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Office 365 APIs for OneNote services</a:t>
                      </a:r>
                    </a:p>
                  </a:txBody>
                  <a:tcPr marL="91403" marR="91403" marT="45701" marB="45701" anchor="ctr"/>
                </a:tc>
                <a:extLst>
                  <a:ext uri="{0D108BD9-81ED-4DB2-BD59-A6C34878D82A}">
                    <a16:rowId xmlns:a16="http://schemas.microsoft.com/office/drawing/2014/main" val="4198435309"/>
                  </a:ext>
                </a:extLst>
              </a:tr>
            </a:tbl>
          </a:graphicData>
        </a:graphic>
      </p:graphicFrame>
    </p:spTree>
    <p:extLst>
      <p:ext uri="{BB962C8B-B14F-4D97-AF65-F5344CB8AC3E}">
        <p14:creationId xmlns:p14="http://schemas.microsoft.com/office/powerpoint/2010/main" val="2536830214"/>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169" y="1189177"/>
            <a:ext cx="11650488" cy="4339650"/>
          </a:xfrm>
        </p:spPr>
        <p:txBody>
          <a:bodyPr/>
          <a:lstStyle/>
          <a:p>
            <a:r>
              <a:rPr lang="en-US" dirty="0" smtClean="0"/>
              <a:t>Key differences</a:t>
            </a:r>
          </a:p>
          <a:p>
            <a:pPr lvl="1"/>
            <a:r>
              <a:rPr lang="en-US" dirty="0" smtClean="0"/>
              <a:t>Authentication: Need to target AAD or MSA depending on user type.</a:t>
            </a:r>
            <a:r>
              <a:rPr lang="en-US" dirty="0"/>
              <a:t> Auth scopes are different as a result</a:t>
            </a:r>
          </a:p>
          <a:p>
            <a:pPr lvl="1"/>
            <a:r>
              <a:rPr lang="en-US" dirty="0" smtClean="0"/>
              <a:t>Discovery: OneDrive for Business doesn’t have a common API end point, so discovery API is still necessary</a:t>
            </a:r>
          </a:p>
          <a:p>
            <a:endParaRPr lang="en-US" dirty="0" smtClean="0"/>
          </a:p>
          <a:p>
            <a:r>
              <a:rPr lang="en-US" dirty="0" smtClean="0"/>
              <a:t>Similarities</a:t>
            </a:r>
          </a:p>
          <a:p>
            <a:pPr lvl="1"/>
            <a:r>
              <a:rPr lang="en-US" dirty="0" smtClean="0"/>
              <a:t>Once your app has an access token, code should be the same (see release notes for full details).</a:t>
            </a:r>
          </a:p>
          <a:p>
            <a:pPr lvl="1"/>
            <a:endParaRPr lang="en-US" dirty="0"/>
          </a:p>
        </p:txBody>
      </p:sp>
      <p:sp>
        <p:nvSpPr>
          <p:cNvPr id="3" name="Title 2"/>
          <p:cNvSpPr>
            <a:spLocks noGrp="1"/>
          </p:cNvSpPr>
          <p:nvPr>
            <p:ph type="title"/>
          </p:nvPr>
        </p:nvSpPr>
        <p:spPr/>
        <p:txBody>
          <a:bodyPr/>
          <a:lstStyle/>
          <a:p>
            <a:r>
              <a:rPr lang="en-US" dirty="0" smtClean="0"/>
              <a:t>OneDrive API for OneDrive for Business</a:t>
            </a:r>
            <a:endParaRPr lang="en-US" dirty="0"/>
          </a:p>
        </p:txBody>
      </p:sp>
    </p:spTree>
    <p:extLst>
      <p:ext uri="{BB962C8B-B14F-4D97-AF65-F5344CB8AC3E}">
        <p14:creationId xmlns:p14="http://schemas.microsoft.com/office/powerpoint/2010/main" val="61235319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Related Code Samples</a:t>
            </a:r>
            <a:endParaRPr lang="en-US" dirty="0"/>
          </a:p>
        </p:txBody>
      </p:sp>
      <p:sp>
        <p:nvSpPr>
          <p:cNvPr id="5" name="Text Placeholder 4"/>
          <p:cNvSpPr>
            <a:spLocks noGrp="1"/>
          </p:cNvSpPr>
          <p:nvPr>
            <p:ph type="body" sz="quarter" idx="10"/>
          </p:nvPr>
        </p:nvSpPr>
        <p:spPr/>
        <p:txBody>
          <a:bodyPr/>
          <a:lstStyle/>
          <a:p>
            <a:r>
              <a:rPr lang="en-US" dirty="0" smtClean="0"/>
              <a:t>OneDrive API Explorer (JavaScript)</a:t>
            </a:r>
          </a:p>
          <a:p>
            <a:pPr lvl="1"/>
            <a:r>
              <a:rPr lang="en-US" dirty="0">
                <a:hlinkClick r:id="rId2"/>
              </a:rPr>
              <a:t>http://</a:t>
            </a:r>
            <a:r>
              <a:rPr lang="en-US" dirty="0" smtClean="0">
                <a:hlinkClick r:id="rId2"/>
              </a:rPr>
              <a:t>github.com/OneDrive/onedrive-explorer-js</a:t>
            </a:r>
            <a:r>
              <a:rPr lang="en-US" dirty="0" smtClean="0"/>
              <a:t> </a:t>
            </a:r>
          </a:p>
          <a:p>
            <a:endParaRPr lang="en-US" dirty="0" smtClean="0"/>
          </a:p>
          <a:p>
            <a:r>
              <a:rPr lang="en-US" dirty="0" smtClean="0"/>
              <a:t>OneDrive </a:t>
            </a:r>
            <a:r>
              <a:rPr lang="en-US" dirty="0"/>
              <a:t>API Explorer </a:t>
            </a:r>
            <a:r>
              <a:rPr lang="en-US" dirty="0" smtClean="0"/>
              <a:t>(Windows / C#)</a:t>
            </a:r>
          </a:p>
          <a:p>
            <a:pPr lvl="1"/>
            <a:r>
              <a:rPr lang="en-US" dirty="0">
                <a:hlinkClick r:id="rId3"/>
              </a:rPr>
              <a:t>http://</a:t>
            </a:r>
            <a:r>
              <a:rPr lang="en-US" dirty="0" smtClean="0">
                <a:hlinkClick r:id="rId3"/>
              </a:rPr>
              <a:t>github.com/OneDrive/onedrive-explorer-win</a:t>
            </a:r>
            <a:r>
              <a:rPr lang="en-US" dirty="0" smtClean="0"/>
              <a:t> </a:t>
            </a:r>
            <a:endParaRPr lang="en-US" dirty="0"/>
          </a:p>
          <a:p>
            <a:endParaRPr lang="en-US" dirty="0" smtClean="0"/>
          </a:p>
          <a:p>
            <a:r>
              <a:rPr lang="en-US" dirty="0" smtClean="0"/>
              <a:t>Picker &amp; Saver for JavaScript</a:t>
            </a:r>
          </a:p>
          <a:p>
            <a:pPr lvl="1"/>
            <a:r>
              <a:rPr lang="en-US" dirty="0">
                <a:hlinkClick r:id="rId4"/>
              </a:rPr>
              <a:t>https://</a:t>
            </a:r>
            <a:r>
              <a:rPr lang="en-US" dirty="0" smtClean="0">
                <a:hlinkClick r:id="rId4"/>
              </a:rPr>
              <a:t>dev.onedrive.com/sdk/javascript-picker-saver.htm</a:t>
            </a:r>
            <a:r>
              <a:rPr lang="en-US" dirty="0" smtClean="0"/>
              <a:t> </a:t>
            </a:r>
            <a:endParaRPr lang="en-US" dirty="0"/>
          </a:p>
          <a:p>
            <a:endParaRPr lang="en-US" dirty="0"/>
          </a:p>
        </p:txBody>
      </p:sp>
    </p:spTree>
    <p:extLst>
      <p:ext uri="{BB962C8B-B14F-4D97-AF65-F5344CB8AC3E}">
        <p14:creationId xmlns:p14="http://schemas.microsoft.com/office/powerpoint/2010/main" val="145288857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Documentation</a:t>
            </a:r>
            <a:endParaRPr lang="en-US" dirty="0"/>
          </a:p>
        </p:txBody>
      </p:sp>
      <p:sp>
        <p:nvSpPr>
          <p:cNvPr id="3" name="Text Placeholder 2"/>
          <p:cNvSpPr>
            <a:spLocks noGrp="1"/>
          </p:cNvSpPr>
          <p:nvPr>
            <p:ph type="body" sz="quarter" idx="10"/>
          </p:nvPr>
        </p:nvSpPr>
        <p:spPr/>
        <p:txBody>
          <a:bodyPr/>
          <a:lstStyle/>
          <a:p>
            <a:r>
              <a:rPr lang="en-US" dirty="0" smtClean="0"/>
              <a:t>Office Dev – Office 365 Files REST API Reference</a:t>
            </a:r>
          </a:p>
          <a:p>
            <a:pPr lvl="1"/>
            <a:r>
              <a:rPr lang="en-US" dirty="0">
                <a:hlinkClick r:id="rId2"/>
              </a:rPr>
              <a:t>https://</a:t>
            </a:r>
            <a:r>
              <a:rPr lang="en-US" dirty="0" smtClean="0">
                <a:hlinkClick r:id="rId2"/>
              </a:rPr>
              <a:t>msdn.microsoft.com/office/office365/APi/files-rest-operations</a:t>
            </a:r>
            <a:endParaRPr lang="en-US" dirty="0" smtClean="0"/>
          </a:p>
          <a:p>
            <a:endParaRPr lang="en-US" dirty="0" smtClean="0"/>
          </a:p>
          <a:p>
            <a:r>
              <a:rPr lang="en-US" dirty="0" smtClean="0"/>
              <a:t>OneDrive Dev Center</a:t>
            </a:r>
          </a:p>
          <a:p>
            <a:pPr lvl="1"/>
            <a:r>
              <a:rPr lang="en-US" dirty="0">
                <a:hlinkClick r:id="rId3"/>
              </a:rPr>
              <a:t>https://dev.onedrive.com</a:t>
            </a:r>
            <a:r>
              <a:rPr lang="en-US" dirty="0" smtClean="0">
                <a:hlinkClick r:id="rId3"/>
              </a:rPr>
              <a:t>/</a:t>
            </a:r>
            <a:endParaRPr lang="en-US" dirty="0" smtClean="0"/>
          </a:p>
          <a:p>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32</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58623537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Overview</a:t>
            </a:r>
          </a:p>
          <a:p>
            <a:r>
              <a:rPr lang="en-US" dirty="0"/>
              <a:t>File Operations with </a:t>
            </a:r>
            <a:r>
              <a:rPr lang="en-US" dirty="0" err="1"/>
              <a:t>SharePointClient</a:t>
            </a:r>
            <a:endParaRPr lang="en-US" dirty="0"/>
          </a:p>
          <a:p>
            <a:r>
              <a:rPr lang="en-US" dirty="0"/>
              <a:t>File Operations with </a:t>
            </a:r>
            <a:r>
              <a:rPr lang="en-US" dirty="0" smtClean="0"/>
              <a:t>REST</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422131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9373586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21189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160113"/>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Deep Dive into Office 365 APIs</a:t>
            </a:r>
            <a:br>
              <a:rPr lang="en-US" sz="4800" b="1" dirty="0"/>
            </a:br>
            <a:r>
              <a:rPr lang="en-US" sz="4800" b="1" dirty="0"/>
              <a:t>for OneDrive for Business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Overview</a:t>
            </a:r>
          </a:p>
          <a:p>
            <a:r>
              <a:rPr lang="en-US" dirty="0" smtClean="0"/>
              <a:t>File Operations with </a:t>
            </a:r>
            <a:r>
              <a:rPr lang="en-US" dirty="0" err="1" smtClean="0"/>
              <a:t>SharePointClient</a:t>
            </a:r>
            <a:endParaRPr lang="en-US" dirty="0" smtClean="0"/>
          </a:p>
          <a:p>
            <a:r>
              <a:rPr lang="en-US" dirty="0" smtClean="0"/>
              <a:t>File Operations with REST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41046126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Overview</a:t>
            </a:r>
            <a:endParaRPr lang="en-US" dirty="0"/>
          </a:p>
        </p:txBody>
      </p:sp>
    </p:spTree>
    <p:extLst>
      <p:ext uri="{BB962C8B-B14F-4D97-AF65-F5344CB8AC3E}">
        <p14:creationId xmlns:p14="http://schemas.microsoft.com/office/powerpoint/2010/main" val="3399492422"/>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Which to use?</a:t>
            </a:r>
            <a:endParaRPr lang="en-US" dirty="0"/>
          </a:p>
        </p:txBody>
      </p:sp>
      <p:sp>
        <p:nvSpPr>
          <p:cNvPr id="2" name="Text Placeholder 1"/>
          <p:cNvSpPr>
            <a:spLocks noGrp="1"/>
          </p:cNvSpPr>
          <p:nvPr>
            <p:ph type="body" sz="quarter" idx="10"/>
          </p:nvPr>
        </p:nvSpPr>
        <p:spPr/>
        <p:txBody>
          <a:bodyPr/>
          <a:lstStyle/>
          <a:p>
            <a:r>
              <a:rPr lang="en-US" dirty="0" smtClean="0"/>
              <a:t>OneDrive</a:t>
            </a:r>
          </a:p>
          <a:p>
            <a:pPr lvl="1"/>
            <a:r>
              <a:rPr lang="en-US" dirty="0" smtClean="0"/>
              <a:t>Accessible cloud storage for personal documents, photos, and files that can be accessed from anywhere.</a:t>
            </a:r>
          </a:p>
          <a:p>
            <a:pPr lvl="1"/>
            <a:r>
              <a:rPr lang="en-US" dirty="0" smtClean="0"/>
              <a:t>Best for user owned content.</a:t>
            </a:r>
          </a:p>
          <a:p>
            <a:r>
              <a:rPr lang="en-US" dirty="0" smtClean="0"/>
              <a:t>OneDrive for Business</a:t>
            </a:r>
          </a:p>
          <a:p>
            <a:pPr lvl="1"/>
            <a:r>
              <a:rPr lang="en-US" dirty="0" smtClean="0"/>
              <a:t>Secure enterprise grade storage for business documents and files.</a:t>
            </a:r>
          </a:p>
          <a:p>
            <a:pPr lvl="1"/>
            <a:r>
              <a:rPr lang="en-US" dirty="0" smtClean="0"/>
              <a:t>Best for business / enterprise owned content.</a:t>
            </a:r>
            <a:endParaRPr lang="en-US" dirty="0"/>
          </a:p>
          <a:p>
            <a:r>
              <a:rPr lang="en-US" dirty="0" smtClean="0"/>
              <a:t>Depending on your app targeting both is appropriate.</a:t>
            </a:r>
            <a:endParaRPr lang="en-US" dirty="0"/>
          </a:p>
        </p:txBody>
      </p:sp>
    </p:spTree>
    <p:extLst>
      <p:ext uri="{BB962C8B-B14F-4D97-AF65-F5344CB8AC3E}">
        <p14:creationId xmlns:p14="http://schemas.microsoft.com/office/powerpoint/2010/main" val="137149933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OneDrive for Business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9</a:t>
            </a:fld>
            <a:endParaRPr lang="en-US" dirty="0">
              <a:gradFill>
                <a:gsLst>
                  <a:gs pos="100000">
                    <a:srgbClr val="797A7D"/>
                  </a:gs>
                  <a:gs pos="0">
                    <a:srgbClr val="797A7D"/>
                  </a:gs>
                </a:gsLst>
                <a:lin ang="5400000" scaled="0"/>
              </a:gradFill>
            </a:endParaRPr>
          </a:p>
        </p:txBody>
      </p:sp>
      <p:sp>
        <p:nvSpPr>
          <p:cNvPr id="8" name="Down Arrow 7"/>
          <p:cNvSpPr/>
          <p:nvPr/>
        </p:nvSpPr>
        <p:spPr bwMode="auto">
          <a:xfrm rot="19288868">
            <a:off x="5365378" y="1755712"/>
            <a:ext cx="443753" cy="753035"/>
          </a:xfrm>
          <a:prstGeom prst="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p:cNvSpPr txBox="1"/>
          <p:nvPr/>
        </p:nvSpPr>
        <p:spPr>
          <a:xfrm>
            <a:off x="533528" y="4169686"/>
            <a:ext cx="4020671" cy="1107996"/>
          </a:xfrm>
          <a:prstGeom prst="rect">
            <a:avLst/>
          </a:prstGeom>
          <a:noFill/>
        </p:spPr>
        <p:txBody>
          <a:bodyPr wrap="square" lIns="0" tIns="0" rIns="0" bIns="0" rtlCol="0">
            <a:spAutoFit/>
          </a:bodyPr>
          <a:lstStyle/>
          <a:p>
            <a:r>
              <a:rPr lang="en-US" sz="2400" dirty="0" smtClean="0">
                <a:solidFill>
                  <a:srgbClr val="000000"/>
                </a:solidFill>
              </a:rPr>
              <a:t>A personal </a:t>
            </a:r>
            <a:r>
              <a:rPr lang="en-US" sz="2400" dirty="0">
                <a:solidFill>
                  <a:srgbClr val="000000"/>
                </a:solidFill>
              </a:rPr>
              <a:t>library </a:t>
            </a:r>
            <a:r>
              <a:rPr lang="en-US" sz="2400" dirty="0" smtClean="0">
                <a:solidFill>
                  <a:srgbClr val="000000"/>
                </a:solidFill>
              </a:rPr>
              <a:t>for </a:t>
            </a:r>
            <a:r>
              <a:rPr lang="en-US" sz="2400" dirty="0">
                <a:solidFill>
                  <a:srgbClr val="000000"/>
                </a:solidFill>
              </a:rPr>
              <a:t>storing and organizing your work documents</a:t>
            </a:r>
            <a:endParaRPr lang="en-US" sz="2400" spc="-70" dirty="0" smtClean="0">
              <a:gradFill>
                <a:gsLst>
                  <a:gs pos="2917">
                    <a:srgbClr val="797A7D"/>
                  </a:gs>
                  <a:gs pos="95000">
                    <a:srgbClr val="797A7D"/>
                  </a:gs>
                </a:gsLst>
                <a:lin ang="5400000" scaled="0"/>
              </a:gradFill>
            </a:endParaRPr>
          </a:p>
        </p:txBody>
      </p:sp>
      <p:pic>
        <p:nvPicPr>
          <p:cNvPr id="2" name="Picture 1"/>
          <p:cNvPicPr>
            <a:picLocks noChangeAspect="1"/>
          </p:cNvPicPr>
          <p:nvPr/>
        </p:nvPicPr>
        <p:blipFill>
          <a:blip r:embed="rId3"/>
          <a:stretch>
            <a:fillRect/>
          </a:stretch>
        </p:blipFill>
        <p:spPr>
          <a:xfrm>
            <a:off x="533528" y="1074836"/>
            <a:ext cx="6140417" cy="250345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2045" y="2753662"/>
            <a:ext cx="6607113" cy="3292125"/>
          </a:xfrm>
          <a:prstGeom prst="rect">
            <a:avLst/>
          </a:prstGeom>
          <a:ln>
            <a:solidFill>
              <a:srgbClr val="0042AC"/>
            </a:solidFill>
          </a:ln>
        </p:spPr>
      </p:pic>
      <p:cxnSp>
        <p:nvCxnSpPr>
          <p:cNvPr id="9" name="Straight Arrow Connector 8"/>
          <p:cNvCxnSpPr/>
          <p:nvPr/>
        </p:nvCxnSpPr>
        <p:spPr>
          <a:xfrm>
            <a:off x="4749282" y="2326563"/>
            <a:ext cx="1188720" cy="1251727"/>
          </a:xfrm>
          <a:prstGeom prst="straightConnector1">
            <a:avLst/>
          </a:prstGeom>
          <a:ln w="76200">
            <a:solidFill>
              <a:schemeClr val="tx2"/>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3402087"/>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7.xml><?xml version="1.0" encoding="utf-8"?>
<a:theme xmlns:a="http://schemas.openxmlformats.org/drawingml/2006/main" name="2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2915</Words>
  <Application>Microsoft Office PowerPoint</Application>
  <PresentationFormat>Custom</PresentationFormat>
  <Paragraphs>285</Paragraphs>
  <Slides>36</Slides>
  <Notes>17</Notes>
  <HiddenSlides>2</HiddenSlides>
  <MMClips>0</MMClips>
  <ScaleCrop>false</ScaleCrop>
  <HeadingPairs>
    <vt:vector size="6" baseType="variant">
      <vt:variant>
        <vt:lpstr>Fonts Used</vt:lpstr>
      </vt:variant>
      <vt:variant>
        <vt:i4>8</vt:i4>
      </vt:variant>
      <vt:variant>
        <vt:lpstr>Theme</vt:lpstr>
      </vt:variant>
      <vt:variant>
        <vt:i4>7</vt:i4>
      </vt:variant>
      <vt:variant>
        <vt:lpstr>Slide Titles</vt:lpstr>
      </vt:variant>
      <vt:variant>
        <vt:i4>36</vt:i4>
      </vt:variant>
    </vt:vector>
  </HeadingPairs>
  <TitlesOfParts>
    <vt:vector size="51" baseType="lpstr">
      <vt:lpstr>Arial</vt:lpstr>
      <vt:lpstr>Calibri</vt:lpstr>
      <vt:lpstr>Consolas</vt:lpstr>
      <vt:lpstr>Courier New</vt:lpstr>
      <vt:lpstr>Segoe Light</vt:lpstr>
      <vt:lpstr>Segoe UI</vt:lpstr>
      <vt:lpstr>Segoe UI Light</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5-30610_Microsoft_Ignite_Keynote_Template_CUSTOM_LIGHT</vt:lpstr>
      <vt:lpstr>1_5-30610_Microsoft_Ignite_Keynote_Template_CUSTOM_LIGHT</vt:lpstr>
      <vt:lpstr>2_5-30055_Office Template 2012 - 16x9 - White Background</vt:lpstr>
      <vt:lpstr>Office 365 Development</vt:lpstr>
      <vt:lpstr>Recap</vt:lpstr>
      <vt:lpstr>Course Agenda</vt:lpstr>
      <vt:lpstr>Deep Dive into Office 365 APIs for OneDrive for Business</vt:lpstr>
      <vt:lpstr>Agenda </vt:lpstr>
      <vt:lpstr>Developer vision</vt:lpstr>
      <vt:lpstr>Overview</vt:lpstr>
      <vt:lpstr>Which to use?</vt:lpstr>
      <vt:lpstr>OneDrive for Business</vt:lpstr>
      <vt:lpstr>OneDrive for Business Sharing</vt:lpstr>
      <vt:lpstr>OneDrive for Business Sync</vt:lpstr>
      <vt:lpstr>The Files API</vt:lpstr>
      <vt:lpstr>Navigating Items Your Way</vt:lpstr>
      <vt:lpstr>Sync Changes</vt:lpstr>
      <vt:lpstr>App Folders</vt:lpstr>
      <vt:lpstr>Large Files</vt:lpstr>
      <vt:lpstr>File Operations with SharePointClient</vt:lpstr>
      <vt:lpstr>SharePointClient class</vt:lpstr>
      <vt:lpstr>Reading File Metadata</vt:lpstr>
      <vt:lpstr>Uploading a new File</vt:lpstr>
      <vt:lpstr>Deleting a File</vt:lpstr>
      <vt:lpstr>PowerPoint Presentation</vt:lpstr>
      <vt:lpstr>File Operations with REST</vt:lpstr>
      <vt:lpstr>OneDrive for Business Files REST API</vt:lpstr>
      <vt:lpstr>OneDrive for Business Files REST API</vt:lpstr>
      <vt:lpstr>Reading File Metadata</vt:lpstr>
      <vt:lpstr>Uploading a new File</vt:lpstr>
      <vt:lpstr>Deleting a File</vt:lpstr>
      <vt:lpstr>PowerPoint Presentation</vt:lpstr>
      <vt:lpstr>OneDrive API for OneDrive for Business</vt:lpstr>
      <vt:lpstr>Related Code Samples</vt:lpstr>
      <vt:lpstr>Related Documentation</vt:lpstr>
      <vt:lpstr>Summary </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2015-10-07T23:10:26Z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